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30.xml" ContentType="application/vnd.openxmlformats-officedocument.presentationml.tags+xml"/>
  <Override PartName="/ppt/notesSlides/notesSlide44.xml" ContentType="application/vnd.openxmlformats-officedocument.presentationml.notesSlide+xml"/>
  <Override PartName="/ppt/tags/tag31.xml" ContentType="application/vnd.openxmlformats-officedocument.presentationml.tags+xml"/>
  <Override PartName="/ppt/notesSlides/notesSlide45.xml" ContentType="application/vnd.openxmlformats-officedocument.presentationml.notesSlide+xml"/>
  <Override PartName="/ppt/tags/tag32.xml" ContentType="application/vnd.openxmlformats-officedocument.presentationml.tags+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34.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35.xml" ContentType="application/vnd.openxmlformats-officedocument.presentationml.tags+xml"/>
  <Override PartName="/ppt/notesSlides/notesSlide6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38.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tags/tag39.xml" ContentType="application/vnd.openxmlformats-officedocument.presentationml.tags+xml"/>
  <Override PartName="/ppt/notesSlides/notesSlide1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65"/>
  </p:notesMasterIdLst>
  <p:handoutMasterIdLst>
    <p:handoutMasterId r:id="rId166"/>
  </p:handoutMasterIdLst>
  <p:sldIdLst>
    <p:sldId id="932" r:id="rId2"/>
    <p:sldId id="971" r:id="rId3"/>
    <p:sldId id="703" r:id="rId4"/>
    <p:sldId id="704" r:id="rId5"/>
    <p:sldId id="705" r:id="rId6"/>
    <p:sldId id="926" r:id="rId7"/>
    <p:sldId id="927" r:id="rId8"/>
    <p:sldId id="928" r:id="rId9"/>
    <p:sldId id="931" r:id="rId10"/>
    <p:sldId id="930" r:id="rId11"/>
    <p:sldId id="707" r:id="rId12"/>
    <p:sldId id="857" r:id="rId13"/>
    <p:sldId id="827" r:id="rId14"/>
    <p:sldId id="962" r:id="rId15"/>
    <p:sldId id="974" r:id="rId16"/>
    <p:sldId id="975" r:id="rId17"/>
    <p:sldId id="976" r:id="rId18"/>
    <p:sldId id="977" r:id="rId19"/>
    <p:sldId id="963" r:id="rId20"/>
    <p:sldId id="978" r:id="rId21"/>
    <p:sldId id="979" r:id="rId22"/>
    <p:sldId id="818" r:id="rId23"/>
    <p:sldId id="858" r:id="rId24"/>
    <p:sldId id="1070" r:id="rId25"/>
    <p:sldId id="1071" r:id="rId26"/>
    <p:sldId id="1072" r:id="rId27"/>
    <p:sldId id="1073" r:id="rId28"/>
    <p:sldId id="1074" r:id="rId29"/>
    <p:sldId id="1075" r:id="rId30"/>
    <p:sldId id="1076" r:id="rId31"/>
    <p:sldId id="1022" r:id="rId32"/>
    <p:sldId id="972" r:id="rId33"/>
    <p:sldId id="1024" r:id="rId34"/>
    <p:sldId id="1025" r:id="rId35"/>
    <p:sldId id="1023" r:id="rId36"/>
    <p:sldId id="973" r:id="rId37"/>
    <p:sldId id="863" r:id="rId38"/>
    <p:sldId id="860" r:id="rId39"/>
    <p:sldId id="862" r:id="rId40"/>
    <p:sldId id="861" r:id="rId41"/>
    <p:sldId id="829" r:id="rId42"/>
    <p:sldId id="830" r:id="rId43"/>
    <p:sldId id="831" r:id="rId44"/>
    <p:sldId id="832" r:id="rId45"/>
    <p:sldId id="833" r:id="rId46"/>
    <p:sldId id="834" r:id="rId47"/>
    <p:sldId id="835" r:id="rId48"/>
    <p:sldId id="836" r:id="rId49"/>
    <p:sldId id="837" r:id="rId50"/>
    <p:sldId id="838" r:id="rId51"/>
    <p:sldId id="839" r:id="rId52"/>
    <p:sldId id="840" r:id="rId53"/>
    <p:sldId id="841" r:id="rId54"/>
    <p:sldId id="842" r:id="rId55"/>
    <p:sldId id="959" r:id="rId56"/>
    <p:sldId id="960" r:id="rId57"/>
    <p:sldId id="961" r:id="rId58"/>
    <p:sldId id="843" r:id="rId59"/>
    <p:sldId id="844" r:id="rId60"/>
    <p:sldId id="1038" r:id="rId61"/>
    <p:sldId id="1039" r:id="rId62"/>
    <p:sldId id="1040" r:id="rId63"/>
    <p:sldId id="1041" r:id="rId64"/>
    <p:sldId id="1042" r:id="rId65"/>
    <p:sldId id="1043" r:id="rId66"/>
    <p:sldId id="1044" r:id="rId67"/>
    <p:sldId id="1045" r:id="rId68"/>
    <p:sldId id="1046" r:id="rId69"/>
    <p:sldId id="1056" r:id="rId70"/>
    <p:sldId id="1057" r:id="rId71"/>
    <p:sldId id="1058" r:id="rId72"/>
    <p:sldId id="1059" r:id="rId73"/>
    <p:sldId id="1060" r:id="rId74"/>
    <p:sldId id="1061" r:id="rId75"/>
    <p:sldId id="1062" r:id="rId76"/>
    <p:sldId id="1063" r:id="rId77"/>
    <p:sldId id="1064" r:id="rId78"/>
    <p:sldId id="1065" r:id="rId79"/>
    <p:sldId id="1066" r:id="rId80"/>
    <p:sldId id="1067" r:id="rId81"/>
    <p:sldId id="1068" r:id="rId82"/>
    <p:sldId id="1069" r:id="rId83"/>
    <p:sldId id="1026" r:id="rId84"/>
    <p:sldId id="1027" r:id="rId85"/>
    <p:sldId id="1028" r:id="rId86"/>
    <p:sldId id="1029" r:id="rId87"/>
    <p:sldId id="1030" r:id="rId88"/>
    <p:sldId id="1031" r:id="rId89"/>
    <p:sldId id="1032" r:id="rId90"/>
    <p:sldId id="1033" r:id="rId91"/>
    <p:sldId id="1034" r:id="rId92"/>
    <p:sldId id="1035" r:id="rId93"/>
    <p:sldId id="1036" r:id="rId94"/>
    <p:sldId id="1037" r:id="rId95"/>
    <p:sldId id="1077" r:id="rId96"/>
    <p:sldId id="864" r:id="rId97"/>
    <p:sldId id="865" r:id="rId98"/>
    <p:sldId id="866" r:id="rId99"/>
    <p:sldId id="1003" r:id="rId100"/>
    <p:sldId id="867" r:id="rId101"/>
    <p:sldId id="868" r:id="rId102"/>
    <p:sldId id="869" r:id="rId103"/>
    <p:sldId id="870" r:id="rId104"/>
    <p:sldId id="871" r:id="rId105"/>
    <p:sldId id="872" r:id="rId106"/>
    <p:sldId id="873" r:id="rId107"/>
    <p:sldId id="874" r:id="rId108"/>
    <p:sldId id="875" r:id="rId109"/>
    <p:sldId id="876" r:id="rId110"/>
    <p:sldId id="877" r:id="rId111"/>
    <p:sldId id="878" r:id="rId112"/>
    <p:sldId id="879" r:id="rId113"/>
    <p:sldId id="933" r:id="rId114"/>
    <p:sldId id="934" r:id="rId115"/>
    <p:sldId id="880" r:id="rId116"/>
    <p:sldId id="881" r:id="rId117"/>
    <p:sldId id="882" r:id="rId118"/>
    <p:sldId id="883" r:id="rId119"/>
    <p:sldId id="884" r:id="rId120"/>
    <p:sldId id="885" r:id="rId121"/>
    <p:sldId id="886" r:id="rId122"/>
    <p:sldId id="887" r:id="rId123"/>
    <p:sldId id="888" r:id="rId124"/>
    <p:sldId id="889" r:id="rId125"/>
    <p:sldId id="890" r:id="rId126"/>
    <p:sldId id="891" r:id="rId127"/>
    <p:sldId id="892" r:id="rId128"/>
    <p:sldId id="894" r:id="rId129"/>
    <p:sldId id="895" r:id="rId130"/>
    <p:sldId id="896" r:id="rId131"/>
    <p:sldId id="897" r:id="rId132"/>
    <p:sldId id="898" r:id="rId133"/>
    <p:sldId id="899" r:id="rId134"/>
    <p:sldId id="1004" r:id="rId135"/>
    <p:sldId id="1005" r:id="rId136"/>
    <p:sldId id="1006" r:id="rId137"/>
    <p:sldId id="1007" r:id="rId138"/>
    <p:sldId id="1008" r:id="rId139"/>
    <p:sldId id="1009" r:id="rId140"/>
    <p:sldId id="1010" r:id="rId141"/>
    <p:sldId id="1012" r:id="rId142"/>
    <p:sldId id="1013" r:id="rId143"/>
    <p:sldId id="1014" r:id="rId144"/>
    <p:sldId id="1015" r:id="rId145"/>
    <p:sldId id="900" r:id="rId146"/>
    <p:sldId id="901" r:id="rId147"/>
    <p:sldId id="902" r:id="rId148"/>
    <p:sldId id="903" r:id="rId149"/>
    <p:sldId id="904" r:id="rId150"/>
    <p:sldId id="905" r:id="rId151"/>
    <p:sldId id="906" r:id="rId152"/>
    <p:sldId id="907" r:id="rId153"/>
    <p:sldId id="908" r:id="rId154"/>
    <p:sldId id="909" r:id="rId155"/>
    <p:sldId id="910" r:id="rId156"/>
    <p:sldId id="911" r:id="rId157"/>
    <p:sldId id="912" r:id="rId158"/>
    <p:sldId id="913" r:id="rId159"/>
    <p:sldId id="914" r:id="rId160"/>
    <p:sldId id="915" r:id="rId161"/>
    <p:sldId id="916" r:id="rId162"/>
    <p:sldId id="917" r:id="rId163"/>
    <p:sldId id="918" r:id="rId164"/>
  </p:sldIdLst>
  <p:sldSz cx="9144000" cy="6858000" type="screen4x3"/>
  <p:notesSz cx="6858000" cy="9144000"/>
  <p:custDataLst>
    <p:tags r:id="rId16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4790" autoAdjust="0"/>
  </p:normalViewPr>
  <p:slideViewPr>
    <p:cSldViewPr>
      <p:cViewPr varScale="1">
        <p:scale>
          <a:sx n="70" d="100"/>
          <a:sy n="70" d="100"/>
        </p:scale>
        <p:origin x="1200" y="72"/>
      </p:cViewPr>
      <p:guideLst>
        <p:guide orient="horz" pos="2160"/>
        <p:guide pos="2880"/>
      </p:guideLst>
    </p:cSldViewPr>
  </p:slideViewPr>
  <p:outlineViewPr>
    <p:cViewPr>
      <p:scale>
        <a:sx n="33" d="100"/>
        <a:sy n="33" d="100"/>
      </p:scale>
      <p:origin x="0" y="-229968"/>
    </p:cViewPr>
  </p:outlineViewPr>
  <p:notesTextViewPr>
    <p:cViewPr>
      <p:scale>
        <a:sx n="100" d="100"/>
        <a:sy n="100" d="100"/>
      </p:scale>
      <p:origin x="0" y="0"/>
    </p:cViewPr>
  </p:notesTextViewPr>
  <p:sorterViewPr>
    <p:cViewPr>
      <p:scale>
        <a:sx n="66" d="100"/>
        <a:sy n="66" d="100"/>
      </p:scale>
      <p:origin x="0" y="-1351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12772706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129</a:t>
            </a:fld>
            <a:endParaRPr lang="en-US"/>
          </a:p>
        </p:txBody>
      </p:sp>
    </p:spTree>
    <p:extLst>
      <p:ext uri="{BB962C8B-B14F-4D97-AF65-F5344CB8AC3E}">
        <p14:creationId xmlns:p14="http://schemas.microsoft.com/office/powerpoint/2010/main" val="404395820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130</a:t>
            </a:fld>
            <a:endParaRPr lang="en-US"/>
          </a:p>
        </p:txBody>
      </p:sp>
    </p:spTree>
    <p:extLst>
      <p:ext uri="{BB962C8B-B14F-4D97-AF65-F5344CB8AC3E}">
        <p14:creationId xmlns:p14="http://schemas.microsoft.com/office/powerpoint/2010/main" val="15663702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131</a:t>
            </a:fld>
            <a:endParaRPr lang="en-US"/>
          </a:p>
        </p:txBody>
      </p:sp>
    </p:spTree>
    <p:extLst>
      <p:ext uri="{BB962C8B-B14F-4D97-AF65-F5344CB8AC3E}">
        <p14:creationId xmlns:p14="http://schemas.microsoft.com/office/powerpoint/2010/main" val="35134149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132</a:t>
            </a:fld>
            <a:endParaRPr lang="en-US"/>
          </a:p>
        </p:txBody>
      </p:sp>
    </p:spTree>
    <p:extLst>
      <p:ext uri="{BB962C8B-B14F-4D97-AF65-F5344CB8AC3E}">
        <p14:creationId xmlns:p14="http://schemas.microsoft.com/office/powerpoint/2010/main" val="34390572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133</a:t>
            </a:fld>
            <a:endParaRPr lang="en-US"/>
          </a:p>
        </p:txBody>
      </p:sp>
    </p:spTree>
    <p:extLst>
      <p:ext uri="{BB962C8B-B14F-4D97-AF65-F5344CB8AC3E}">
        <p14:creationId xmlns:p14="http://schemas.microsoft.com/office/powerpoint/2010/main" val="13437723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134</a:t>
            </a:fld>
            <a:endParaRPr lang="en-US"/>
          </a:p>
        </p:txBody>
      </p:sp>
    </p:spTree>
    <p:extLst>
      <p:ext uri="{BB962C8B-B14F-4D97-AF65-F5344CB8AC3E}">
        <p14:creationId xmlns:p14="http://schemas.microsoft.com/office/powerpoint/2010/main" val="5339413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135</a:t>
            </a:fld>
            <a:endParaRPr lang="en-US"/>
          </a:p>
        </p:txBody>
      </p:sp>
    </p:spTree>
    <p:extLst>
      <p:ext uri="{BB962C8B-B14F-4D97-AF65-F5344CB8AC3E}">
        <p14:creationId xmlns:p14="http://schemas.microsoft.com/office/powerpoint/2010/main" val="36297224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136</a:t>
            </a:fld>
            <a:endParaRPr lang="en-US"/>
          </a:p>
        </p:txBody>
      </p:sp>
    </p:spTree>
    <p:extLst>
      <p:ext uri="{BB962C8B-B14F-4D97-AF65-F5344CB8AC3E}">
        <p14:creationId xmlns:p14="http://schemas.microsoft.com/office/powerpoint/2010/main" val="14051444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137</a:t>
            </a:fld>
            <a:endParaRPr lang="en-US"/>
          </a:p>
        </p:txBody>
      </p:sp>
    </p:spTree>
    <p:extLst>
      <p:ext uri="{BB962C8B-B14F-4D97-AF65-F5344CB8AC3E}">
        <p14:creationId xmlns:p14="http://schemas.microsoft.com/office/powerpoint/2010/main" val="8689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138</a:t>
            </a:fld>
            <a:endParaRPr lang="en-US"/>
          </a:p>
        </p:txBody>
      </p:sp>
    </p:spTree>
    <p:extLst>
      <p:ext uri="{BB962C8B-B14F-4D97-AF65-F5344CB8AC3E}">
        <p14:creationId xmlns:p14="http://schemas.microsoft.com/office/powerpoint/2010/main" val="255745121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139</a:t>
            </a:fld>
            <a:endParaRPr lang="en-US"/>
          </a:p>
        </p:txBody>
      </p:sp>
    </p:spTree>
    <p:extLst>
      <p:ext uri="{BB962C8B-B14F-4D97-AF65-F5344CB8AC3E}">
        <p14:creationId xmlns:p14="http://schemas.microsoft.com/office/powerpoint/2010/main" val="24556105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141</a:t>
            </a:fld>
            <a:endParaRPr lang="en-US"/>
          </a:p>
        </p:txBody>
      </p:sp>
    </p:spTree>
    <p:extLst>
      <p:ext uri="{BB962C8B-B14F-4D97-AF65-F5344CB8AC3E}">
        <p14:creationId xmlns:p14="http://schemas.microsoft.com/office/powerpoint/2010/main" val="20439672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13528843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144</a:t>
            </a:fld>
            <a:endParaRPr lang="en-US"/>
          </a:p>
        </p:txBody>
      </p:sp>
    </p:spTree>
    <p:extLst>
      <p:ext uri="{BB962C8B-B14F-4D97-AF65-F5344CB8AC3E}">
        <p14:creationId xmlns:p14="http://schemas.microsoft.com/office/powerpoint/2010/main" val="42550868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145</a:t>
            </a:fld>
            <a:endParaRPr lang="en-US"/>
          </a:p>
        </p:txBody>
      </p:sp>
    </p:spTree>
    <p:extLst>
      <p:ext uri="{BB962C8B-B14F-4D97-AF65-F5344CB8AC3E}">
        <p14:creationId xmlns:p14="http://schemas.microsoft.com/office/powerpoint/2010/main" val="420729067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9961607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147</a:t>
            </a:fld>
            <a:endParaRPr lang="en-US"/>
          </a:p>
        </p:txBody>
      </p:sp>
    </p:spTree>
    <p:extLst>
      <p:ext uri="{BB962C8B-B14F-4D97-AF65-F5344CB8AC3E}">
        <p14:creationId xmlns:p14="http://schemas.microsoft.com/office/powerpoint/2010/main" val="6907509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148</a:t>
            </a:fld>
            <a:endParaRPr lang="en-US"/>
          </a:p>
        </p:txBody>
      </p:sp>
    </p:spTree>
    <p:extLst>
      <p:ext uri="{BB962C8B-B14F-4D97-AF65-F5344CB8AC3E}">
        <p14:creationId xmlns:p14="http://schemas.microsoft.com/office/powerpoint/2010/main" val="265247606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149</a:t>
            </a:fld>
            <a:endParaRPr lang="en-US"/>
          </a:p>
        </p:txBody>
      </p:sp>
    </p:spTree>
    <p:extLst>
      <p:ext uri="{BB962C8B-B14F-4D97-AF65-F5344CB8AC3E}">
        <p14:creationId xmlns:p14="http://schemas.microsoft.com/office/powerpoint/2010/main" val="292944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150</a:t>
            </a:fld>
            <a:endParaRPr lang="en-US"/>
          </a:p>
        </p:txBody>
      </p:sp>
    </p:spTree>
    <p:extLst>
      <p:ext uri="{BB962C8B-B14F-4D97-AF65-F5344CB8AC3E}">
        <p14:creationId xmlns:p14="http://schemas.microsoft.com/office/powerpoint/2010/main" val="10067903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151</a:t>
            </a:fld>
            <a:endParaRPr lang="en-US"/>
          </a:p>
        </p:txBody>
      </p:sp>
    </p:spTree>
    <p:extLst>
      <p:ext uri="{BB962C8B-B14F-4D97-AF65-F5344CB8AC3E}">
        <p14:creationId xmlns:p14="http://schemas.microsoft.com/office/powerpoint/2010/main" val="227833198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152</a:t>
            </a:fld>
            <a:endParaRPr lang="en-US"/>
          </a:p>
        </p:txBody>
      </p:sp>
    </p:spTree>
    <p:extLst>
      <p:ext uri="{BB962C8B-B14F-4D97-AF65-F5344CB8AC3E}">
        <p14:creationId xmlns:p14="http://schemas.microsoft.com/office/powerpoint/2010/main" val="35135882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153</a:t>
            </a:fld>
            <a:endParaRPr lang="en-US"/>
          </a:p>
        </p:txBody>
      </p:sp>
    </p:spTree>
    <p:extLst>
      <p:ext uri="{BB962C8B-B14F-4D97-AF65-F5344CB8AC3E}">
        <p14:creationId xmlns:p14="http://schemas.microsoft.com/office/powerpoint/2010/main" val="268406594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154</a:t>
            </a:fld>
            <a:endParaRPr lang="en-US"/>
          </a:p>
        </p:txBody>
      </p:sp>
    </p:spTree>
    <p:extLst>
      <p:ext uri="{BB962C8B-B14F-4D97-AF65-F5344CB8AC3E}">
        <p14:creationId xmlns:p14="http://schemas.microsoft.com/office/powerpoint/2010/main" val="35905008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155</a:t>
            </a:fld>
            <a:endParaRPr lang="en-US"/>
          </a:p>
        </p:txBody>
      </p:sp>
    </p:spTree>
    <p:extLst>
      <p:ext uri="{BB962C8B-B14F-4D97-AF65-F5344CB8AC3E}">
        <p14:creationId xmlns:p14="http://schemas.microsoft.com/office/powerpoint/2010/main" val="28543131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156</a:t>
            </a:fld>
            <a:endParaRPr lang="en-US"/>
          </a:p>
        </p:txBody>
      </p:sp>
    </p:spTree>
    <p:extLst>
      <p:ext uri="{BB962C8B-B14F-4D97-AF65-F5344CB8AC3E}">
        <p14:creationId xmlns:p14="http://schemas.microsoft.com/office/powerpoint/2010/main" val="13193586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157</a:t>
            </a:fld>
            <a:endParaRPr lang="en-US"/>
          </a:p>
        </p:txBody>
      </p:sp>
    </p:spTree>
    <p:extLst>
      <p:ext uri="{BB962C8B-B14F-4D97-AF65-F5344CB8AC3E}">
        <p14:creationId xmlns:p14="http://schemas.microsoft.com/office/powerpoint/2010/main" val="103758273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158</a:t>
            </a:fld>
            <a:endParaRPr lang="en-US"/>
          </a:p>
        </p:txBody>
      </p:sp>
    </p:spTree>
    <p:extLst>
      <p:ext uri="{BB962C8B-B14F-4D97-AF65-F5344CB8AC3E}">
        <p14:creationId xmlns:p14="http://schemas.microsoft.com/office/powerpoint/2010/main" val="22223745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159</a:t>
            </a:fld>
            <a:endParaRPr lang="en-US"/>
          </a:p>
        </p:txBody>
      </p:sp>
    </p:spTree>
    <p:extLst>
      <p:ext uri="{BB962C8B-B14F-4D97-AF65-F5344CB8AC3E}">
        <p14:creationId xmlns:p14="http://schemas.microsoft.com/office/powerpoint/2010/main" val="104322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160</a:t>
            </a:fld>
            <a:endParaRPr lang="en-US"/>
          </a:p>
        </p:txBody>
      </p:sp>
    </p:spTree>
    <p:extLst>
      <p:ext uri="{BB962C8B-B14F-4D97-AF65-F5344CB8AC3E}">
        <p14:creationId xmlns:p14="http://schemas.microsoft.com/office/powerpoint/2010/main" val="320064390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161</a:t>
            </a:fld>
            <a:endParaRPr lang="en-US"/>
          </a:p>
        </p:txBody>
      </p:sp>
    </p:spTree>
    <p:extLst>
      <p:ext uri="{BB962C8B-B14F-4D97-AF65-F5344CB8AC3E}">
        <p14:creationId xmlns:p14="http://schemas.microsoft.com/office/powerpoint/2010/main" val="37886028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162</a:t>
            </a:fld>
            <a:endParaRPr lang="en-US"/>
          </a:p>
        </p:txBody>
      </p:sp>
    </p:spTree>
    <p:extLst>
      <p:ext uri="{BB962C8B-B14F-4D97-AF65-F5344CB8AC3E}">
        <p14:creationId xmlns:p14="http://schemas.microsoft.com/office/powerpoint/2010/main" val="42901291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163</a:t>
            </a:fld>
            <a:endParaRPr lang="en-US"/>
          </a:p>
        </p:txBody>
      </p:sp>
    </p:spTree>
    <p:extLst>
      <p:ext uri="{BB962C8B-B14F-4D97-AF65-F5344CB8AC3E}">
        <p14:creationId xmlns:p14="http://schemas.microsoft.com/office/powerpoint/2010/main" val="1616857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334734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01967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875752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30982453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2901348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1295904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25931431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F3728E-6EC1-49E1-B72F-EBF7C1D7DF91}" type="slidenum">
              <a:rPr lang="en-US" smtClean="0"/>
              <a:pPr>
                <a:defRPr/>
              </a:pPr>
              <a:t>76</a:t>
            </a:fld>
            <a:endParaRPr lang="en-US"/>
          </a:p>
        </p:txBody>
      </p:sp>
    </p:spTree>
    <p:extLst>
      <p:ext uri="{BB962C8B-B14F-4D97-AF65-F5344CB8AC3E}">
        <p14:creationId xmlns:p14="http://schemas.microsoft.com/office/powerpoint/2010/main" val="494585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F3728E-6EC1-49E1-B72F-EBF7C1D7DF91}" type="slidenum">
              <a:rPr lang="en-US" smtClean="0"/>
              <a:pPr>
                <a:defRPr/>
              </a:pPr>
              <a:t>77</a:t>
            </a:fld>
            <a:endParaRPr lang="en-US"/>
          </a:p>
        </p:txBody>
      </p:sp>
    </p:spTree>
    <p:extLst>
      <p:ext uri="{BB962C8B-B14F-4D97-AF65-F5344CB8AC3E}">
        <p14:creationId xmlns:p14="http://schemas.microsoft.com/office/powerpoint/2010/main" val="7308138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1309800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82</a:t>
            </a:fld>
            <a:endParaRPr lang="en-US"/>
          </a:p>
        </p:txBody>
      </p:sp>
    </p:spTree>
    <p:extLst>
      <p:ext uri="{BB962C8B-B14F-4D97-AF65-F5344CB8AC3E}">
        <p14:creationId xmlns:p14="http://schemas.microsoft.com/office/powerpoint/2010/main" val="3698801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3126488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244465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19822160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3066057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22152147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17639087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12061130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37539787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6917517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2509694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7833410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108878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345857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61117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40484526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21391629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19018546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13070569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41227225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7260884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13541422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14201045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105120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64674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16959819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110</a:t>
            </a:fld>
            <a:endParaRPr lang="en-US"/>
          </a:p>
        </p:txBody>
      </p:sp>
    </p:spTree>
    <p:extLst>
      <p:ext uri="{BB962C8B-B14F-4D97-AF65-F5344CB8AC3E}">
        <p14:creationId xmlns:p14="http://schemas.microsoft.com/office/powerpoint/2010/main" val="38718177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111</a:t>
            </a:fld>
            <a:endParaRPr lang="en-US"/>
          </a:p>
        </p:txBody>
      </p:sp>
    </p:spTree>
    <p:extLst>
      <p:ext uri="{BB962C8B-B14F-4D97-AF65-F5344CB8AC3E}">
        <p14:creationId xmlns:p14="http://schemas.microsoft.com/office/powerpoint/2010/main" val="11449935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113</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115</a:t>
            </a:fld>
            <a:endParaRPr lang="en-US"/>
          </a:p>
        </p:txBody>
      </p:sp>
    </p:spTree>
    <p:extLst>
      <p:ext uri="{BB962C8B-B14F-4D97-AF65-F5344CB8AC3E}">
        <p14:creationId xmlns:p14="http://schemas.microsoft.com/office/powerpoint/2010/main" val="1881790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19709261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354576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17497980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22927677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27331158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35028159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3415526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16429516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26981078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12929786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126</a:t>
            </a:fld>
            <a:endParaRPr lang="en-US"/>
          </a:p>
        </p:txBody>
      </p:sp>
    </p:spTree>
    <p:extLst>
      <p:ext uri="{BB962C8B-B14F-4D97-AF65-F5344CB8AC3E}">
        <p14:creationId xmlns:p14="http://schemas.microsoft.com/office/powerpoint/2010/main" val="40791087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127</a:t>
            </a:fld>
            <a:endParaRPr lang="en-US"/>
          </a:p>
        </p:txBody>
      </p:sp>
    </p:spTree>
    <p:extLst>
      <p:ext uri="{BB962C8B-B14F-4D97-AF65-F5344CB8AC3E}">
        <p14:creationId xmlns:p14="http://schemas.microsoft.com/office/powerpoint/2010/main" val="54888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OSCER State of the Center Address</a:t>
            </a:r>
          </a:p>
          <a:p>
            <a:pPr>
              <a:defRPr/>
            </a:pPr>
            <a:r>
              <a:rPr lang="en-US" dirty="0" smtClean="0"/>
              <a:t>Wed Sep 21 2016</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OSCER State of the Center Address</a:t>
            </a:r>
          </a:p>
          <a:p>
            <a:pPr>
              <a:defRPr/>
            </a:pPr>
            <a:r>
              <a:rPr lang="en-US" dirty="0" smtClean="0"/>
              <a:t>Wed Sep 21 2016</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029847" y="6244196"/>
            <a:ext cx="750698" cy="36589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hyperlink" Target="mailto:hneeman@ou.edu"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1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mposium2016.oscer.ou.edu/" TargetMode="External"/><Relationship Id="rId2" Type="http://schemas.openxmlformats.org/officeDocument/2006/relationships/hyperlink" Target="http://symposium2015.oscer.o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dx.doi.org/10.1109/CLUSTER.2013.6702630" TargetMode="External"/><Relationship Id="rId3" Type="http://schemas.openxmlformats.org/officeDocument/2006/relationships/hyperlink" Target="http://dx.doi.org/10.1016/j.jocs.2016.07.005" TargetMode="External"/><Relationship Id="rId7" Type="http://schemas.openxmlformats.org/officeDocument/2006/relationships/hyperlink" Target="http://dx.doi.org/10.1145/2616498.261654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dx.doi.org/10.1145/2616498.2616542" TargetMode="External"/><Relationship Id="rId5" Type="http://schemas.openxmlformats.org/officeDocument/2006/relationships/hyperlink" Target="http://dx.doi.org/10.1145/2792745.2792764" TargetMode="External"/><Relationship Id="rId4" Type="http://schemas.openxmlformats.org/officeDocument/2006/relationships/hyperlink" Target="http://dx.doi.org/10.1145/2949550.2949584" TargetMode="External"/><Relationship Id="rId9" Type="http://schemas.openxmlformats.org/officeDocument/2006/relationships/hyperlink" Target="http://dx.doi.org/10.1145/2484762.248479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hyperlink" Target="http://www.oscer.ou.edu/papers_from_rounds.ph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tif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6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a:t>
            </a:r>
            <a:r>
              <a:rPr lang="en-US" sz="3200" b="1" dirty="0" smtClean="0"/>
              <a:t>Director</a:t>
            </a:r>
            <a:endParaRPr lang="en-US" sz="3200" b="1" dirty="0"/>
          </a:p>
          <a:p>
            <a:pPr>
              <a:lnSpc>
                <a:spcPct val="70000"/>
              </a:lnSpc>
            </a:pPr>
            <a:r>
              <a:rPr lang="en-US" sz="2000" b="1" dirty="0" smtClean="0"/>
              <a:t>OU </a:t>
            </a:r>
            <a:r>
              <a:rPr lang="en-US" sz="2000" b="1" dirty="0"/>
              <a:t>Supercomputing Center for Education &amp; Research</a:t>
            </a:r>
          </a:p>
          <a:p>
            <a:pPr>
              <a:lnSpc>
                <a:spcPct val="70000"/>
              </a:lnSpc>
            </a:pPr>
            <a:r>
              <a:rPr lang="en-US" sz="2000" b="1" dirty="0"/>
              <a:t>A Division of OU Information </a:t>
            </a:r>
            <a:r>
              <a:rPr lang="en-US" sz="2000" b="1" dirty="0" smtClean="0"/>
              <a:t>Technology</a:t>
            </a:r>
          </a:p>
          <a:p>
            <a:pPr>
              <a:lnSpc>
                <a:spcPct val="70000"/>
              </a:lnSpc>
            </a:pPr>
            <a:r>
              <a:rPr lang="en-US" sz="2000" b="1" dirty="0" smtClean="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smtClean="0"/>
              <a:t>Wednesday September </a:t>
            </a:r>
            <a:r>
              <a:rPr lang="en-US" sz="2000" dirty="0" smtClean="0"/>
              <a:t>21 2016</a:t>
            </a:r>
            <a:endParaRPr lang="en-US" sz="2000" dirty="0"/>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smtClean="0">
                <a:solidFill>
                  <a:srgbClr val="A50021"/>
                </a:solidFill>
                <a:latin typeface="Arial Black" pitchFamily="34" charset="0"/>
              </a:rPr>
              <a:t>OSCER</a:t>
            </a:r>
            <a:r>
              <a:rPr lang="en-US" sz="5400" dirty="0">
                <a:solidFill>
                  <a:srgbClr val="A50021"/>
                </a:solidFill>
                <a:latin typeface="Arial Black" pitchFamily="34" charset="0"/>
              </a:rPr>
              <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pic>
        <p:nvPicPr>
          <p:cNvPr id="768012" name="Picture 12" descr="ouit_logo_small"/>
          <p:cNvPicPr>
            <a:picLocks noChangeAspect="1" noChangeArrowheads="1"/>
          </p:cNvPicPr>
          <p:nvPr/>
        </p:nvPicPr>
        <p:blipFill>
          <a:blip r:embed="rId7" cstate="print"/>
          <a:srcRect/>
          <a:stretch>
            <a:fillRect/>
          </a:stretch>
        </p:blipFill>
        <p:spPr bwMode="auto">
          <a:xfrm>
            <a:off x="5141913" y="3429000"/>
            <a:ext cx="2249487" cy="1219200"/>
          </a:xfrm>
          <a:prstGeom prst="rect">
            <a:avLst/>
          </a:prstGeom>
          <a:noFill/>
        </p:spPr>
      </p:pic>
      <p:pic>
        <p:nvPicPr>
          <p:cNvPr id="768017" name="Picture 17" descr="gpn_logo_pms_445_374"/>
          <p:cNvPicPr>
            <a:picLocks noChangeAspect="1" noChangeArrowheads="1"/>
          </p:cNvPicPr>
          <p:nvPr/>
        </p:nvPicPr>
        <p:blipFill>
          <a:blip r:embed="rId8" cstate="print"/>
          <a:srcRect/>
          <a:stretch>
            <a:fillRect/>
          </a:stretch>
        </p:blipFill>
        <p:spPr bwMode="auto">
          <a:xfrm>
            <a:off x="6015830" y="4673600"/>
            <a:ext cx="2768600" cy="641350"/>
          </a:xfrm>
          <a:prstGeom prst="rect">
            <a:avLst/>
          </a:prstGeom>
          <a:noFill/>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226" y="4433610"/>
            <a:ext cx="2941692" cy="1433790"/>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10</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14 </a:t>
            </a:r>
            <a:r>
              <a:rPr lang="en-US" dirty="0" smtClean="0"/>
              <a:t>years.</a:t>
            </a:r>
          </a:p>
        </p:txBody>
      </p:sp>
    </p:spTree>
    <p:extLst>
      <p:ext uri="{BB962C8B-B14F-4D97-AF65-F5344CB8AC3E}">
        <p14:creationId xmlns:p14="http://schemas.microsoft.com/office/powerpoint/2010/main" val="70554274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OK academic institutions to date).</a:t>
            </a:r>
          </a:p>
          <a:p>
            <a:pPr lvl="0"/>
            <a:r>
              <a:rPr lang="en-US" b="1" u="sng" dirty="0" smtClean="0"/>
              <a:t>Dissemination (D)</a:t>
            </a:r>
            <a:r>
              <a:rPr lang="en-US" dirty="0" smtClean="0"/>
              <a:t>: Oklahoma Supercomputing Symposium – annual advanced computing conference                          (25 OK academic institutions to date).</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248 institutions (academic, government, industry, nonprofit) in 47 US states and territories and 10 other countries (14 OK academic institutions to date).</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100</a:t>
            </a:fld>
            <a:endParaRPr lang="en-US"/>
          </a:p>
        </p:txBody>
      </p:sp>
    </p:spTree>
    <p:extLst>
      <p:ext uri="{BB962C8B-B14F-4D97-AF65-F5344CB8AC3E}">
        <p14:creationId xmlns:p14="http://schemas.microsoft.com/office/powerpoint/2010/main" val="521060731"/>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Faculty/Staff Development (F)</a:t>
            </a:r>
            <a:r>
              <a:rPr lang="en-US" dirty="0" smtClean="0"/>
              <a:t>: Workshops held at OU and OSU on advanced computing and computational science topics, sponsored by the National Computational Science Institute, the SC supercomputing conference series, the Linux Clusters Institute, the Virtual School for Computational Science &amp; Engineering. Oklahoma is the only state to have hosted multiple events sponsored by each of these (18 OK academic to date).</a:t>
            </a:r>
          </a:p>
          <a:p>
            <a:pPr lvl="0"/>
            <a:r>
              <a:rPr lang="en-US" b="1" u="sng" dirty="0" smtClean="0"/>
              <a:t>Outreach (O)</a:t>
            </a:r>
            <a:r>
              <a:rPr lang="en-US" dirty="0" smtClean="0"/>
              <a:t>: “Supercomputing in Plain English” (SiPE) overview talk (24 OK academic to date).</a:t>
            </a:r>
          </a:p>
          <a:p>
            <a:r>
              <a:rPr lang="en-US" b="1" u="sng" dirty="0" smtClean="0"/>
              <a:t>Proposal Support (P)</a:t>
            </a:r>
            <a:r>
              <a:rPr lang="en-US" dirty="0" smtClean="0"/>
              <a:t>: Letters of commitment for access to OCII resources; collaborations with OCII lead institutions (4 OK academic, 1 nongovernmental).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101</a:t>
            </a:fld>
            <a:endParaRPr lang="en-US"/>
          </a:p>
        </p:txBody>
      </p:sp>
    </p:spTree>
    <p:extLst>
      <p:ext uri="{BB962C8B-B14F-4D97-AF65-F5344CB8AC3E}">
        <p14:creationId xmlns:p14="http://schemas.microsoft.com/office/powerpoint/2010/main" val="377277763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80010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 OK academic to date).</a:t>
            </a:r>
          </a:p>
          <a:p>
            <a:pPr lvl="0">
              <a:spcBef>
                <a:spcPts val="0"/>
              </a:spcBef>
            </a:pPr>
            <a:r>
              <a:rPr lang="en-US" b="1" u="sng" dirty="0" smtClean="0"/>
              <a:t>Workforce Development (W)</a:t>
            </a:r>
            <a:r>
              <a:rPr lang="en-US" dirty="0" smtClean="0"/>
              <a:t> – (36 OK academic)</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high schools,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102</a:t>
            </a:fld>
            <a:endParaRPr lang="en-US"/>
          </a:p>
        </p:txBody>
      </p:sp>
    </p:spTree>
    <p:extLst>
      <p:ext uri="{BB962C8B-B14F-4D97-AF65-F5344CB8AC3E}">
        <p14:creationId xmlns:p14="http://schemas.microsoft.com/office/powerpoint/2010/main" val="756143859"/>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(2 more booked this semester)</a:t>
            </a:r>
          </a:p>
          <a:p>
            <a:r>
              <a:rPr lang="en-US" dirty="0" smtClean="0"/>
              <a:t>48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103</a:t>
            </a:fld>
            <a:endParaRPr lang="en-US"/>
          </a:p>
        </p:txBody>
      </p:sp>
    </p:spTree>
    <p:extLst>
      <p:ext uri="{BB962C8B-B14F-4D97-AF65-F5344CB8AC3E}">
        <p14:creationId xmlns:p14="http://schemas.microsoft.com/office/powerpoint/2010/main" val="2286581495"/>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a:t>
            </a:r>
          </a:p>
          <a:p>
            <a:pPr lvl="1"/>
            <a:r>
              <a:rPr lang="en-US" dirty="0" smtClean="0"/>
              <a:t>Universities &amp; Colleges</a:t>
            </a:r>
          </a:p>
          <a:p>
            <a:pPr lvl="2"/>
            <a:r>
              <a:rPr lang="en-US" dirty="0" smtClean="0"/>
              <a:t>3 comprehensive PhD-granting</a:t>
            </a:r>
          </a:p>
          <a:p>
            <a:pPr lvl="2"/>
            <a:r>
              <a:rPr lang="en-US" dirty="0" smtClean="0"/>
              <a:t>20 regional non-PhD-granting</a:t>
            </a:r>
          </a:p>
          <a:p>
            <a:pPr lvl="1"/>
            <a:r>
              <a:rPr lang="en-US" dirty="0" smtClean="0"/>
              <a:t>Community Colleges: 10</a:t>
            </a:r>
          </a:p>
          <a:p>
            <a:pPr lvl="1"/>
            <a:r>
              <a:rPr lang="en-US" dirty="0" smtClean="0"/>
              <a:t>Career techs: 13</a:t>
            </a:r>
          </a:p>
          <a:p>
            <a:pPr lvl="1"/>
            <a:r>
              <a:rPr lang="en-US" dirty="0" smtClean="0"/>
              <a:t>Secondary schools: 4</a:t>
            </a:r>
          </a:p>
          <a:p>
            <a:pPr lvl="1"/>
            <a:r>
              <a:rPr lang="en-US" dirty="0" smtClean="0"/>
              <a:t>Public school systems: 2</a:t>
            </a:r>
          </a:p>
          <a:p>
            <a:r>
              <a:rPr lang="en-US" dirty="0" smtClean="0"/>
              <a:t>48 OK non-academic</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104</a:t>
            </a:fld>
            <a:endParaRPr lang="en-US"/>
          </a:p>
        </p:txBody>
      </p:sp>
    </p:spTree>
    <p:extLst>
      <p:ext uri="{BB962C8B-B14F-4D97-AF65-F5344CB8AC3E}">
        <p14:creationId xmlns:p14="http://schemas.microsoft.com/office/powerpoint/2010/main" val="269590316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OCII Institution Profile</a:t>
            </a:r>
          </a:p>
        </p:txBody>
      </p:sp>
      <p:sp>
        <p:nvSpPr>
          <p:cNvPr id="3" name="Content Placeholder 2"/>
          <p:cNvSpPr>
            <a:spLocks noGrp="1"/>
          </p:cNvSpPr>
          <p:nvPr>
            <p:ph sz="half" idx="1"/>
          </p:nvPr>
        </p:nvSpPr>
        <p:spPr>
          <a:xfrm>
            <a:off x="381000" y="1295400"/>
            <a:ext cx="3886200" cy="4648200"/>
          </a:xfrm>
        </p:spPr>
        <p:txBody>
          <a:bodyPr/>
          <a:lstStyle/>
          <a:p>
            <a:pPr>
              <a:spcBef>
                <a:spcPts val="0"/>
              </a:spcBef>
              <a:buNone/>
            </a:pPr>
            <a:r>
              <a:rPr lang="en-US" sz="2400" dirty="0" smtClean="0"/>
              <a:t>So far, </a:t>
            </a:r>
            <a:r>
              <a:rPr lang="en-US" sz="2400" dirty="0"/>
              <a:t>OCII has </a:t>
            </a:r>
            <a:r>
              <a:rPr lang="en-US" sz="2400" dirty="0" smtClean="0"/>
              <a:t>served:</a:t>
            </a:r>
            <a:endParaRPr lang="en-US" sz="2400" dirty="0"/>
          </a:p>
          <a:p>
            <a:pPr>
              <a:spcBef>
                <a:spcPts val="0"/>
              </a:spcBef>
            </a:pPr>
            <a:r>
              <a:rPr lang="en-US" sz="2400" dirty="0" smtClean="0"/>
              <a:t>52 OK academic</a:t>
            </a:r>
            <a:endParaRPr lang="en-US" sz="2400" dirty="0"/>
          </a:p>
          <a:p>
            <a:pPr lvl="1">
              <a:spcBef>
                <a:spcPts val="0"/>
              </a:spcBef>
            </a:pPr>
            <a:r>
              <a:rPr lang="en-US" sz="2200" dirty="0"/>
              <a:t>9 Minority Serving </a:t>
            </a:r>
            <a:r>
              <a:rPr lang="en-US" sz="2200" dirty="0" smtClean="0"/>
              <a:t>Institutions</a:t>
            </a:r>
            <a:endParaRPr lang="en-US" sz="2200" dirty="0"/>
          </a:p>
          <a:p>
            <a:pPr lvl="1">
              <a:spcBef>
                <a:spcPts val="0"/>
              </a:spcBef>
            </a:pPr>
            <a:r>
              <a:rPr lang="en-US" sz="2200" dirty="0" smtClean="0"/>
              <a:t>15 </a:t>
            </a:r>
            <a:r>
              <a:rPr lang="en-US" sz="2200" dirty="0"/>
              <a:t>other institutions with above state </a:t>
            </a:r>
            <a:r>
              <a:rPr lang="en-US" sz="2200" dirty="0" smtClean="0"/>
              <a:t>average and </a:t>
            </a:r>
            <a:r>
              <a:rPr lang="en-US" sz="2200" dirty="0"/>
              <a:t>national average for one or more underrepresented minorities</a:t>
            </a:r>
          </a:p>
          <a:p>
            <a:pPr>
              <a:spcBef>
                <a:spcPts val="0"/>
              </a:spcBef>
            </a:pPr>
            <a:r>
              <a:rPr lang="en-US" sz="2400" dirty="0" smtClean="0"/>
              <a:t>48 </a:t>
            </a:r>
            <a:r>
              <a:rPr lang="en-US" sz="2400" dirty="0"/>
              <a:t>OK </a:t>
            </a:r>
            <a:r>
              <a:rPr lang="en-US" sz="2400" dirty="0" smtClean="0"/>
              <a:t>non-academic</a:t>
            </a:r>
            <a:endParaRPr lang="en-US" sz="2400" dirty="0"/>
          </a:p>
        </p:txBody>
      </p:sp>
      <p:sp>
        <p:nvSpPr>
          <p:cNvPr id="4" name="Content Placeholder 3"/>
          <p:cNvSpPr>
            <a:spLocks noGrp="1"/>
          </p:cNvSpPr>
          <p:nvPr>
            <p:ph sz="half" idx="2"/>
          </p:nvPr>
        </p:nvSpPr>
        <p:spPr>
          <a:xfrm>
            <a:off x="4267200" y="1295400"/>
            <a:ext cx="4495800" cy="4648200"/>
          </a:xfrm>
        </p:spPr>
        <p:txBody>
          <a:bodyPr/>
          <a:lstStyle/>
          <a:p>
            <a:pPr marL="0" indent="0">
              <a:spcBef>
                <a:spcPts val="0"/>
              </a:spcBef>
              <a:buNone/>
            </a:pPr>
            <a:r>
              <a:rPr lang="en-US" sz="2000" dirty="0" smtClean="0"/>
              <a:t>Minority Serving Institutions</a:t>
            </a:r>
          </a:p>
          <a:p>
            <a:pPr>
              <a:spcBef>
                <a:spcPts val="0"/>
              </a:spcBef>
            </a:pPr>
            <a:r>
              <a:rPr lang="en-US" sz="1800" dirty="0" smtClean="0"/>
              <a:t>Oklahoma’s </a:t>
            </a:r>
            <a:r>
              <a:rPr lang="en-US" sz="1800" dirty="0"/>
              <a:t>only </a:t>
            </a:r>
            <a:r>
              <a:rPr lang="en-US" sz="1800" u="sng" dirty="0"/>
              <a:t>Historically Black </a:t>
            </a:r>
            <a:r>
              <a:rPr lang="en-US" sz="1800" u="sng" dirty="0" smtClean="0"/>
              <a:t>College or University</a:t>
            </a:r>
            <a:endParaRPr lang="en-US" sz="1800" dirty="0"/>
          </a:p>
          <a:p>
            <a:pPr lvl="1">
              <a:spcBef>
                <a:spcPts val="0"/>
              </a:spcBef>
            </a:pPr>
            <a:r>
              <a:rPr lang="en-US" sz="1600" dirty="0" smtClean="0"/>
              <a:t>Langston U (Langston)</a:t>
            </a:r>
            <a:endParaRPr lang="en-US" sz="1600" dirty="0"/>
          </a:p>
          <a:p>
            <a:pPr>
              <a:spcBef>
                <a:spcPts val="0"/>
              </a:spcBef>
            </a:pPr>
            <a:r>
              <a:rPr lang="en-US" sz="1800" u="sng" dirty="0"/>
              <a:t>Native American Serving Non-tribal Institutions</a:t>
            </a:r>
            <a:endParaRPr lang="en-US" sz="1800" dirty="0"/>
          </a:p>
          <a:p>
            <a:pPr lvl="1">
              <a:spcBef>
                <a:spcPts val="0"/>
              </a:spcBef>
            </a:pPr>
            <a:r>
              <a:rPr lang="en-US" sz="1600" dirty="0"/>
              <a:t>East Central U (Ada)</a:t>
            </a:r>
          </a:p>
          <a:p>
            <a:pPr lvl="1">
              <a:spcBef>
                <a:spcPts val="0"/>
              </a:spcBef>
            </a:pPr>
            <a:r>
              <a:rPr lang="en-US" sz="1600" dirty="0"/>
              <a:t>Northeastern Oklahoma A&amp;M College (Miami)</a:t>
            </a:r>
          </a:p>
          <a:p>
            <a:pPr lvl="1">
              <a:spcBef>
                <a:spcPts val="0"/>
              </a:spcBef>
            </a:pPr>
            <a:r>
              <a:rPr lang="en-US" sz="1600" dirty="0"/>
              <a:t>Northeastern State U (Tahlequah)</a:t>
            </a:r>
          </a:p>
          <a:p>
            <a:pPr lvl="1">
              <a:spcBef>
                <a:spcPts val="0"/>
              </a:spcBef>
            </a:pPr>
            <a:r>
              <a:rPr lang="en-US" sz="1600" dirty="0"/>
              <a:t>Southeastern Oklahoma State U (Durant)</a:t>
            </a:r>
          </a:p>
          <a:p>
            <a:pPr>
              <a:spcBef>
                <a:spcPts val="0"/>
              </a:spcBef>
            </a:pPr>
            <a:r>
              <a:rPr lang="en-US" sz="1800" u="sng" dirty="0"/>
              <a:t>Tribal Colleges</a:t>
            </a:r>
            <a:endParaRPr lang="en-US" sz="1800" dirty="0"/>
          </a:p>
          <a:p>
            <a:pPr lvl="1">
              <a:spcBef>
                <a:spcPts val="0"/>
              </a:spcBef>
            </a:pPr>
            <a:r>
              <a:rPr lang="en-US" sz="1600" dirty="0"/>
              <a:t>College of the Muscogee Nation (Okmulgee)</a:t>
            </a:r>
          </a:p>
          <a:p>
            <a:pPr lvl="1">
              <a:spcBef>
                <a:spcPts val="0"/>
              </a:spcBef>
            </a:pPr>
            <a:r>
              <a:rPr lang="en-US" sz="1600" dirty="0"/>
              <a:t>Comanche Nation College (Lawton)</a:t>
            </a:r>
          </a:p>
          <a:p>
            <a:pPr lvl="1">
              <a:spcBef>
                <a:spcPts val="0"/>
              </a:spcBef>
            </a:pPr>
            <a:r>
              <a:rPr lang="en-US" sz="1600" dirty="0"/>
              <a:t>Pawnee Nation College (Pawnee)</a:t>
            </a:r>
          </a:p>
          <a:p>
            <a:pPr>
              <a:spcBef>
                <a:spcPts val="0"/>
              </a:spcBef>
            </a:pPr>
            <a:r>
              <a:rPr lang="en-US" sz="1800" dirty="0"/>
              <a:t>Other </a:t>
            </a:r>
            <a:r>
              <a:rPr lang="en-US" sz="1800" u="sng" dirty="0"/>
              <a:t>Minority Serving </a:t>
            </a:r>
            <a:r>
              <a:rPr lang="en-US" sz="1800" u="sng" dirty="0" err="1"/>
              <a:t>Insitution</a:t>
            </a:r>
            <a:endParaRPr lang="en-US" sz="1800" u="sng" dirty="0"/>
          </a:p>
          <a:p>
            <a:pPr lvl="1">
              <a:spcBef>
                <a:spcPts val="0"/>
              </a:spcBef>
            </a:pPr>
            <a:r>
              <a:rPr lang="en-US" sz="1600" dirty="0" err="1"/>
              <a:t>Bacone</a:t>
            </a:r>
            <a:r>
              <a:rPr lang="en-US" sz="1600" dirty="0"/>
              <a:t> College (Muskogee</a:t>
            </a:r>
            <a:r>
              <a:rPr lang="en-US" sz="1600" dirty="0" smtClean="0"/>
              <a:t>)</a:t>
            </a:r>
            <a:endParaRPr lang="en-US" sz="16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105</a:t>
            </a:fld>
            <a:endParaRPr lang="en-US"/>
          </a:p>
        </p:txBody>
      </p:sp>
      <p:cxnSp>
        <p:nvCxnSpPr>
          <p:cNvPr id="8" name="Straight Connector 7"/>
          <p:cNvCxnSpPr/>
          <p:nvPr/>
        </p:nvCxnSpPr>
        <p:spPr bwMode="auto">
          <a:xfrm>
            <a:off x="4114800" y="1295400"/>
            <a:ext cx="0" cy="4724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271670762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institutions</a:t>
            </a:r>
          </a:p>
          <a:p>
            <a:r>
              <a:rPr lang="en-US" dirty="0" smtClean="0"/>
              <a:t>48 OK non-academic organizations</a:t>
            </a:r>
          </a:p>
          <a:p>
            <a:pPr lvl="1"/>
            <a:r>
              <a:rPr lang="en-US" dirty="0" smtClean="0"/>
              <a:t>16 commercial</a:t>
            </a:r>
          </a:p>
          <a:p>
            <a:pPr lvl="1"/>
            <a:r>
              <a:rPr lang="en-US" dirty="0" smtClean="0"/>
              <a:t>19 government</a:t>
            </a:r>
          </a:p>
          <a:p>
            <a:pPr lvl="1"/>
            <a:r>
              <a:rPr lang="en-US" dirty="0" smtClean="0"/>
              <a:t>2 military</a:t>
            </a:r>
          </a:p>
          <a:p>
            <a:pPr lvl="1"/>
            <a:r>
              <a:rPr lang="en-US" dirty="0" smtClean="0"/>
              <a:t>11 non-governmental</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106</a:t>
            </a:fld>
            <a:endParaRPr lang="en-US"/>
          </a:p>
        </p:txBody>
      </p:sp>
    </p:spTree>
    <p:extLst>
      <p:ext uri="{BB962C8B-B14F-4D97-AF65-F5344CB8AC3E}">
        <p14:creationId xmlns:p14="http://schemas.microsoft.com/office/powerpoint/2010/main" val="203981207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25.0% AI, 29.8% AA): T</a:t>
            </a:r>
            <a:endParaRPr lang="en-US" sz="1400" dirty="0" smtClean="0"/>
          </a:p>
          <a:p>
            <a:pPr lvl="0">
              <a:spcBef>
                <a:spcPts val="250"/>
              </a:spcBef>
              <a:buClrTx/>
              <a:buSzPct val="100000"/>
              <a:buFont typeface="+mj-lt"/>
              <a:buAutoNum type="arabicPeriod"/>
            </a:pPr>
            <a:r>
              <a:rPr lang="en-US" sz="1400" b="1" dirty="0" smtClean="0"/>
              <a:t>Cameron U (16.6% AA): A, D, E, F, O,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 (multiple times).</a:t>
            </a:r>
            <a:endParaRPr lang="en-US" sz="1400" dirty="0" smtClean="0"/>
          </a:p>
          <a:p>
            <a:pPr lvl="0">
              <a:spcBef>
                <a:spcPts val="250"/>
              </a:spcBef>
              <a:buClrTx/>
              <a:buSzPct val="100000"/>
              <a:buFont typeface="+mj-lt"/>
              <a:buAutoNum type="arabicPeriod" startAt="3"/>
            </a:pPr>
            <a:r>
              <a:rPr lang="en-US" sz="1400" dirty="0" smtClean="0"/>
              <a:t>Canadian Valley Tech Center: W</a:t>
            </a:r>
          </a:p>
          <a:p>
            <a:pPr lvl="0">
              <a:spcBef>
                <a:spcPts val="250"/>
              </a:spcBef>
              <a:buClrTx/>
              <a:buSzPct val="100000"/>
              <a:buFont typeface="+mj-lt"/>
              <a:buAutoNum type="arabicPeriod" startAt="3"/>
            </a:pPr>
            <a:r>
              <a:rPr lang="en-US" sz="1400" dirty="0" smtClean="0"/>
              <a:t>Chisholm Trail Tech Center: W</a:t>
            </a:r>
          </a:p>
          <a:p>
            <a:pPr lvl="0">
              <a:spcBef>
                <a:spcPts val="250"/>
              </a:spcBef>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spcBef>
                <a:spcPts val="250"/>
              </a:spcBef>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spcBef>
                <a:spcPts val="250"/>
              </a:spcBef>
              <a:buClrTx/>
              <a:buSzPct val="100000"/>
              <a:buFont typeface="+mj-lt"/>
              <a:buAutoNum type="arabicPeriod" startAt="3"/>
            </a:pPr>
            <a:r>
              <a:rPr lang="en-US" sz="1400" dirty="0" err="1" smtClean="0"/>
              <a:t>DeVry</a:t>
            </a:r>
            <a:r>
              <a:rPr lang="en-US" sz="1400" dirty="0" smtClean="0"/>
              <a:t> U Oklahoma City: D, F, O</a:t>
            </a:r>
          </a:p>
          <a:p>
            <a:pPr lvl="0">
              <a:spcBef>
                <a:spcPts val="250"/>
              </a:spcBef>
              <a:buClrTx/>
              <a:buSzPct val="100000"/>
              <a:buFont typeface="+mj-lt"/>
              <a:buAutoNum type="arabicPeriod" startAt="3"/>
            </a:pPr>
            <a:r>
              <a:rPr lang="en-US" sz="1400" b="1" dirty="0" smtClean="0"/>
              <a:t>East Central U (</a:t>
            </a:r>
            <a:r>
              <a:rPr lang="en-US" sz="1400" b="1" u="sng" dirty="0" smtClean="0"/>
              <a:t>NASNI</a:t>
            </a:r>
            <a:r>
              <a:rPr lang="en-US" sz="1400" b="1" dirty="0" smtClean="0"/>
              <a:t>, 16.9% AI, </a:t>
            </a:r>
            <a:r>
              <a:rPr lang="en-US" sz="1400" b="1" u="sng" dirty="0" smtClean="0"/>
              <a:t>rural</a:t>
            </a:r>
            <a:r>
              <a:rPr lang="en-US" sz="1400" b="1" dirty="0" smtClean="0"/>
              <a:t>):                        A, D, E, F, O, P,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spcBef>
                <a:spcPts val="250"/>
              </a:spcBef>
              <a:buClrTx/>
              <a:buSzPct val="100000"/>
              <a:buFont typeface="+mj-lt"/>
              <a:buAutoNum type="arabicPeriod" startAt="9"/>
            </a:pPr>
            <a:r>
              <a:rPr lang="en-US" sz="1400" b="1" dirty="0" smtClean="0"/>
              <a:t>Eastern Oklahoma State College (24.9% AI): W</a:t>
            </a:r>
          </a:p>
        </p:txBody>
      </p:sp>
      <p:sp>
        <p:nvSpPr>
          <p:cNvPr id="4" name="Content Placeholder 3"/>
          <p:cNvSpPr>
            <a:spLocks noGrp="1"/>
          </p:cNvSpPr>
          <p:nvPr>
            <p:ph sz="half" idx="2"/>
          </p:nvPr>
        </p:nvSpPr>
        <p:spPr>
          <a:xfrm>
            <a:off x="4648200" y="1447800"/>
            <a:ext cx="4191000" cy="4265612"/>
          </a:xfrm>
        </p:spPr>
        <p:txBody>
          <a:bodyPr/>
          <a:lstStyle/>
          <a:p>
            <a:pPr lvl="0">
              <a:spcBef>
                <a:spcPts val="250"/>
              </a:spcBef>
              <a:buClrTx/>
              <a:buSzPct val="100000"/>
              <a:buFont typeface="+mj-lt"/>
              <a:buAutoNum type="arabicPeriod" startAt="10"/>
            </a:pPr>
            <a:r>
              <a:rPr lang="en-US" sz="1400" dirty="0" smtClean="0"/>
              <a:t>Eastern Oklahoma County Tech Center: W</a:t>
            </a:r>
          </a:p>
          <a:p>
            <a:pPr lvl="0">
              <a:spcBef>
                <a:spcPts val="250"/>
              </a:spcBef>
              <a:buClrTx/>
              <a:buSzPct val="100000"/>
              <a:buFont typeface="+mj-lt"/>
              <a:buAutoNum type="arabicPeriod" startAt="10"/>
            </a:pPr>
            <a:r>
              <a:rPr lang="en-US" sz="1400" dirty="0" smtClean="0"/>
              <a:t>Elgin Middle School: O (tour only)</a:t>
            </a:r>
          </a:p>
          <a:p>
            <a:pPr>
              <a:spcBef>
                <a:spcPts val="250"/>
              </a:spcBef>
              <a:buClrTx/>
              <a:buSzPct val="100000"/>
              <a:buFont typeface="+mj-lt"/>
              <a:buAutoNum type="arabicPeriod" startAt="10"/>
            </a:pPr>
            <a:r>
              <a:rPr lang="en-US" sz="1400" dirty="0" smtClean="0"/>
              <a:t>Francis Tuttle Tech Center: D, T, W</a:t>
            </a:r>
            <a:endParaRPr lang="en-US" sz="1400" b="1" dirty="0" smtClean="0"/>
          </a:p>
          <a:p>
            <a:pPr>
              <a:spcBef>
                <a:spcPts val="250"/>
              </a:spcBef>
              <a:buClrTx/>
              <a:buSzPct val="100000"/>
              <a:buFont typeface="+mj-lt"/>
              <a:buAutoNum type="arabicPeriod" startAt="10"/>
            </a:pPr>
            <a:r>
              <a:rPr lang="en-US" sz="1400" b="1" dirty="0" smtClean="0"/>
              <a:t>Gordon Cooper Tech Center (13.5% AI, </a:t>
            </a:r>
            <a:r>
              <a:rPr lang="en-US" sz="1400" b="1" u="sng" dirty="0" smtClean="0"/>
              <a:t>nonmetro</a:t>
            </a:r>
            <a:r>
              <a:rPr lang="en-US" sz="1400" b="1" dirty="0" smtClean="0"/>
              <a:t>): D, O, W</a:t>
            </a:r>
            <a:endParaRPr lang="en-US" sz="1400" dirty="0" smtClean="0"/>
          </a:p>
          <a:p>
            <a:pPr lvl="0">
              <a:spcBef>
                <a:spcPts val="250"/>
              </a:spcBef>
              <a:buClrTx/>
              <a:buSzPct val="100000"/>
              <a:buFont typeface="+mj-lt"/>
              <a:buAutoNum type="arabicPeriod" startAt="10"/>
            </a:pPr>
            <a:r>
              <a:rPr lang="en-US" sz="1400" b="1" dirty="0" smtClean="0"/>
              <a:t>Great Plains Tech Center (11.5% AI): W</a:t>
            </a:r>
          </a:p>
          <a:p>
            <a:pPr lvl="0">
              <a:spcBef>
                <a:spcPts val="250"/>
              </a:spcBef>
              <a:buClrTx/>
              <a:buSzPct val="100000"/>
              <a:buFont typeface="+mj-lt"/>
              <a:buAutoNum type="arabicPeriod" startAt="10"/>
            </a:pPr>
            <a:r>
              <a:rPr lang="en-US" sz="1400" b="1" dirty="0" smtClean="0"/>
              <a:t>Kiamichi Tech Center (18.5% AI): T, W</a:t>
            </a:r>
            <a:endParaRPr lang="en-US" sz="1400" dirty="0" smtClean="0"/>
          </a:p>
          <a:p>
            <a:pPr lvl="0">
              <a:spcBef>
                <a:spcPts val="250"/>
              </a:spcBef>
              <a:buClrTx/>
              <a:buSzPct val="100000"/>
              <a:buFont typeface="+mj-lt"/>
              <a:buAutoNum type="arabicPeriod" startAt="10"/>
            </a:pPr>
            <a:r>
              <a:rPr lang="en-US" sz="1400" b="1" dirty="0" smtClean="0"/>
              <a:t>Langston U (</a:t>
            </a:r>
            <a:r>
              <a:rPr lang="en-US" sz="1400" b="1" u="sng" dirty="0" smtClean="0"/>
              <a:t>HBCU</a:t>
            </a:r>
            <a:r>
              <a:rPr lang="en-US" sz="1400" b="1" dirty="0" smtClean="0"/>
              <a:t>, 77.2% AA):                       A, D, E, F, O, P, T, W</a:t>
            </a:r>
            <a:endParaRPr lang="en-US" sz="1400" dirty="0" smtClean="0"/>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grant for supercomputer </a:t>
            </a:r>
            <a:r>
              <a:rPr lang="en-US" sz="1400" b="1" i="1" u="sng" dirty="0" smtClean="0"/>
              <a:t>awarded</a:t>
            </a:r>
            <a:r>
              <a:rPr lang="en-US" sz="1400" i="1" dirty="0" smtClean="0"/>
              <a:t> in 2012.</a:t>
            </a:r>
            <a:endParaRPr lang="en-US" sz="1400" dirty="0" smtClean="0"/>
          </a:p>
          <a:p>
            <a:pPr>
              <a:spcBef>
                <a:spcPts val="250"/>
              </a:spcBef>
              <a:buNone/>
            </a:pPr>
            <a:r>
              <a:rPr lang="en-US" sz="800" dirty="0" smtClean="0"/>
              <a:t> </a:t>
            </a:r>
            <a:r>
              <a:rPr lang="en-US" sz="1400" dirty="0" smtClean="0"/>
              <a:t>	</a:t>
            </a:r>
            <a:r>
              <a:rPr lang="en-US" sz="1400" u="sng" dirty="0" smtClean="0"/>
              <a:t>Note</a:t>
            </a:r>
            <a:r>
              <a:rPr lang="en-US" sz="1400" dirty="0" smtClean="0"/>
              <a:t>: Langston U (HBCU), East Central U (NASNI) and U Central Oklahoma are the only           non-PhD-granting institutions to have benefited from every category of service that OCII provides.</a:t>
            </a:r>
          </a:p>
          <a:p>
            <a:pPr>
              <a:spcBef>
                <a:spcPts val="250"/>
              </a:spcBef>
              <a:buNone/>
            </a:pPr>
            <a:r>
              <a:rPr lang="en-US" sz="1400" dirty="0"/>
              <a:t>Average: ~3 (mean 3.5, median 3, mode 1)</a:t>
            </a:r>
          </a:p>
          <a:p>
            <a:pPr>
              <a:spcBef>
                <a:spcPts val="250"/>
              </a:spcBef>
              <a:buNone/>
            </a:pPr>
            <a:endParaRPr lang="en-US" sz="1400" dirty="0" smtClean="0"/>
          </a:p>
        </p:txBody>
      </p:sp>
      <p:grpSp>
        <p:nvGrpSpPr>
          <p:cNvPr id="5"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21 2016</a:t>
            </a:r>
            <a:endParaRPr lang="en-US" dirty="0"/>
          </a:p>
        </p:txBody>
      </p:sp>
      <p:sp>
        <p:nvSpPr>
          <p:cNvPr id="11" name="Rectangle 10"/>
          <p:cNvSpPr/>
          <p:nvPr/>
        </p:nvSpPr>
        <p:spPr bwMode="auto">
          <a:xfrm>
            <a:off x="304800" y="3722301"/>
            <a:ext cx="4267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4681536" y="3239217"/>
            <a:ext cx="3886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34992" y="1752600"/>
            <a:ext cx="4237008"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675495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startAt="17"/>
            </a:pPr>
            <a:r>
              <a:rPr lang="en-US" sz="1400" dirty="0" smtClean="0"/>
              <a:t>Lawton Christian School (high school): W</a:t>
            </a:r>
            <a:endParaRPr lang="en-US" sz="1400" b="1" dirty="0" smtClean="0"/>
          </a:p>
          <a:p>
            <a:pPr lvl="0">
              <a:spcBef>
                <a:spcPts val="250"/>
              </a:spcBef>
              <a:buClrTx/>
              <a:buSzPct val="100000"/>
              <a:buFont typeface="+mj-lt"/>
              <a:buAutoNum type="arabicPeriod" startAt="17"/>
            </a:pPr>
            <a:r>
              <a:rPr lang="en-US" sz="1400" b="1" dirty="0" smtClean="0"/>
              <a:t>Metro Tech Centers (29.3% AA): D</a:t>
            </a:r>
          </a:p>
          <a:p>
            <a:pPr lvl="0">
              <a:spcBef>
                <a:spcPts val="250"/>
              </a:spcBef>
              <a:buClrTx/>
              <a:buSzPct val="100000"/>
              <a:buFont typeface="+mj-lt"/>
              <a:buAutoNum type="arabicPeriod" startAt="17"/>
            </a:pPr>
            <a:r>
              <a:rPr lang="en-US" sz="1400" dirty="0" smtClean="0"/>
              <a:t>Mid-America Tech Center: D, W</a:t>
            </a:r>
          </a:p>
          <a:p>
            <a:pPr lvl="0">
              <a:spcBef>
                <a:spcPts val="250"/>
              </a:spcBef>
              <a:buClrTx/>
              <a:buSzPct val="100000"/>
              <a:buFont typeface="+mj-lt"/>
              <a:buAutoNum type="arabicPeriod" startAt="17"/>
            </a:pPr>
            <a:r>
              <a:rPr lang="en-US" sz="1400" dirty="0" smtClean="0"/>
              <a:t>Mid-Del Public Schools: D</a:t>
            </a:r>
          </a:p>
          <a:p>
            <a:pPr lvl="0">
              <a:spcBef>
                <a:spcPts val="250"/>
              </a:spcBef>
              <a:buClrTx/>
              <a:buSzPct val="100000"/>
              <a:buFont typeface="+mj-lt"/>
              <a:buAutoNum type="arabicPeriod" startAt="17"/>
            </a:pPr>
            <a:r>
              <a:rPr lang="en-US" sz="1400" dirty="0" smtClean="0"/>
              <a:t>Moore Norman Tech Center: D, W</a:t>
            </a:r>
            <a:endParaRPr lang="en-US" sz="1400" dirty="0"/>
          </a:p>
          <a:p>
            <a:pPr lvl="0">
              <a:spcBef>
                <a:spcPts val="250"/>
              </a:spcBef>
              <a:buClrTx/>
              <a:buSzPct val="100000"/>
              <a:buFont typeface="+mj-lt"/>
              <a:buAutoNum type="arabicPeriod" startAt="17"/>
            </a:pPr>
            <a:r>
              <a:rPr lang="en-US" sz="1400" b="1" dirty="0" smtClean="0"/>
              <a:t>Northeast Tech Center (21.5% AI): W</a:t>
            </a:r>
          </a:p>
          <a:p>
            <a:pPr lvl="0">
              <a:spcBef>
                <a:spcPts val="250"/>
              </a:spcBef>
              <a:buClrTx/>
              <a:buSzPct val="100000"/>
              <a:buFont typeface="+mj-lt"/>
              <a:buAutoNum type="arabicPeriod" startAt="17"/>
            </a:pPr>
            <a:r>
              <a:rPr lang="en-US" sz="1400" b="1" dirty="0" smtClean="0"/>
              <a:t>Northeastern Oklahoma A&amp;M College         (</a:t>
            </a:r>
            <a:r>
              <a:rPr lang="en-US" sz="1400" b="1" u="sng" dirty="0" smtClean="0"/>
              <a:t>NASNI</a:t>
            </a:r>
            <a:r>
              <a:rPr lang="en-US" sz="1400" b="1" dirty="0" smtClean="0"/>
              <a:t>, 22.6% AI): T, W</a:t>
            </a:r>
            <a:endParaRPr lang="en-US" sz="1400" b="1" dirty="0"/>
          </a:p>
          <a:p>
            <a:pPr lvl="0">
              <a:spcBef>
                <a:spcPts val="250"/>
              </a:spcBef>
              <a:buClrTx/>
              <a:buSzPct val="100000"/>
              <a:buFont typeface="+mj-lt"/>
              <a:buAutoNum type="arabicPeriod" startAt="17"/>
            </a:pPr>
            <a:r>
              <a:rPr lang="en-US" sz="1400" b="1" dirty="0" smtClean="0"/>
              <a:t>Northeastern State U (</a:t>
            </a:r>
            <a:r>
              <a:rPr lang="en-US" sz="1400" b="1" u="sng" dirty="0" smtClean="0"/>
              <a:t>NASNI</a:t>
            </a:r>
            <a:r>
              <a:rPr lang="en-US" sz="1400" b="1" dirty="0" smtClean="0"/>
              <a:t>, 22.4% AI, </a:t>
            </a:r>
            <a:r>
              <a:rPr lang="en-US" sz="1400" b="1" u="sng" dirty="0" smtClean="0"/>
              <a:t>nonmetro</a:t>
            </a:r>
            <a:r>
              <a:rPr lang="en-US" sz="1400" b="1" dirty="0" smtClean="0"/>
              <a:t>): A, D, E, F, O, T, W</a:t>
            </a:r>
            <a:endParaRPr lang="en-US" sz="1400" dirty="0" smtClean="0"/>
          </a:p>
          <a:p>
            <a:pPr>
              <a:spcBef>
                <a:spcPts val="250"/>
              </a:spcBef>
              <a:buNone/>
            </a:pPr>
            <a:r>
              <a:rPr lang="en-US" sz="1400" i="1" dirty="0" smtClean="0"/>
              <a:t>	Taught </a:t>
            </a:r>
            <a:r>
              <a:rPr lang="en-US" sz="1400" i="1" u="sng" dirty="0" smtClean="0"/>
              <a:t>computational chemistry course</a:t>
            </a:r>
            <a:r>
              <a:rPr lang="en-US" sz="1400" i="1" dirty="0" smtClean="0"/>
              <a:t> using OSCER’s supercomputer (multiple).</a:t>
            </a:r>
            <a:endParaRPr lang="en-US" sz="1400" dirty="0" smtClean="0"/>
          </a:p>
          <a:p>
            <a:pPr lvl="0">
              <a:spcBef>
                <a:spcPts val="250"/>
              </a:spcBef>
              <a:buClrTx/>
              <a:buSzPct val="100000"/>
              <a:buFont typeface="+mj-lt"/>
              <a:buAutoNum type="arabicPeriod" startAt="25"/>
            </a:pPr>
            <a:r>
              <a:rPr lang="en-US" sz="1400" dirty="0" smtClean="0"/>
              <a:t>Northwestern Oklahoma State U: A, F, O</a:t>
            </a:r>
          </a:p>
          <a:p>
            <a:pPr lvl="0">
              <a:spcBef>
                <a:spcPts val="250"/>
              </a:spcBef>
              <a:buClrTx/>
              <a:buSzPct val="100000"/>
              <a:buFont typeface="+mj-lt"/>
              <a:buAutoNum type="arabicPeriod" startAt="25"/>
            </a:pPr>
            <a:r>
              <a:rPr lang="en-US" sz="1400" dirty="0" smtClean="0"/>
              <a:t>Oklahoma Baptist U (</a:t>
            </a:r>
            <a:r>
              <a:rPr lang="en-US" sz="1400" u="sng" dirty="0" smtClean="0"/>
              <a:t>nonmetro</a:t>
            </a:r>
            <a:r>
              <a:rPr lang="en-US" sz="1400" dirty="0" smtClean="0"/>
              <a:t>): A, D, E, F, O, T, W</a:t>
            </a:r>
          </a:p>
          <a:p>
            <a:pPr lvl="0">
              <a:spcBef>
                <a:spcPts val="250"/>
              </a:spcBef>
              <a:buClrTx/>
              <a:buSzPct val="100000"/>
              <a:buFont typeface="+mj-lt"/>
              <a:buAutoNum type="arabicPeriod" startAt="25"/>
            </a:pPr>
            <a:r>
              <a:rPr lang="en-US" sz="1400" dirty="0" smtClean="0"/>
              <a:t>Oklahoma Christian U: O, W</a:t>
            </a:r>
          </a:p>
        </p:txBody>
      </p:sp>
      <p:sp>
        <p:nvSpPr>
          <p:cNvPr id="4" name="Content Placeholder 3"/>
          <p:cNvSpPr>
            <a:spLocks noGrp="1"/>
          </p:cNvSpPr>
          <p:nvPr>
            <p:ph sz="half" idx="2"/>
          </p:nvPr>
        </p:nvSpPr>
        <p:spPr>
          <a:xfrm>
            <a:off x="4648200" y="1447800"/>
            <a:ext cx="4191000" cy="4265612"/>
          </a:xfrm>
        </p:spPr>
        <p:txBody>
          <a:bodyPr/>
          <a:lstStyle/>
          <a:p>
            <a:pPr>
              <a:spcBef>
                <a:spcPts val="250"/>
              </a:spcBef>
              <a:buClrTx/>
              <a:buSzPct val="100000"/>
              <a:buFont typeface="+mj-lt"/>
              <a:buAutoNum type="arabicPeriod" startAt="28"/>
            </a:pPr>
            <a:r>
              <a:rPr lang="en-US" sz="1400" dirty="0"/>
              <a:t>Oklahoma City Community College: </a:t>
            </a:r>
            <a:r>
              <a:rPr lang="en-US" sz="1400" dirty="0" smtClean="0"/>
              <a:t>O, T, W</a:t>
            </a:r>
            <a:endParaRPr lang="en-US" sz="1400" b="1" dirty="0"/>
          </a:p>
          <a:p>
            <a:pPr lvl="0">
              <a:spcBef>
                <a:spcPts val="250"/>
              </a:spcBef>
              <a:buClrTx/>
              <a:buSzPct val="100000"/>
              <a:buFont typeface="+mj-lt"/>
              <a:buAutoNum type="arabicPeriod" startAt="28"/>
            </a:pPr>
            <a:r>
              <a:rPr lang="en-US" sz="1400" dirty="0" smtClean="0"/>
              <a:t>Oklahoma City U: A, D, E, F, O, T, W</a:t>
            </a:r>
          </a:p>
          <a:p>
            <a:pPr>
              <a:spcBef>
                <a:spcPts val="250"/>
              </a:spcBef>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spcBef>
                <a:spcPts val="250"/>
              </a:spcBef>
              <a:buNone/>
            </a:pPr>
            <a:r>
              <a:rPr lang="en-US" sz="1400" i="1" dirty="0" smtClean="0"/>
              <a:t>	Taught </a:t>
            </a:r>
            <a:r>
              <a:rPr lang="en-US" sz="1400" i="1" u="sng" dirty="0" smtClean="0"/>
              <a:t>advanced computing course</a:t>
            </a:r>
            <a:r>
              <a:rPr lang="en-US" sz="1400" i="1" dirty="0" smtClean="0"/>
              <a:t> using OSCER’s supercomputer (multiple).</a:t>
            </a:r>
            <a:endParaRPr lang="en-US" sz="1400" dirty="0" smtClean="0"/>
          </a:p>
          <a:p>
            <a:pPr>
              <a:spcBef>
                <a:spcPts val="250"/>
              </a:spcBef>
              <a:buClrTx/>
              <a:buSzPct val="100000"/>
              <a:buFont typeface="+mj-lt"/>
              <a:buAutoNum type="arabicPeriod" startAt="30"/>
            </a:pPr>
            <a:r>
              <a:rPr lang="en-US" sz="1400" b="1" dirty="0" smtClean="0"/>
              <a:t>Oklahoma Panhandle State U (</a:t>
            </a:r>
            <a:r>
              <a:rPr lang="en-US" sz="1400" b="1" u="sng" dirty="0" smtClean="0"/>
              <a:t>rural</a:t>
            </a:r>
            <a:r>
              <a:rPr lang="en-US" sz="1400" b="1" dirty="0" smtClean="0"/>
              <a:t>): A,D,O,W</a:t>
            </a:r>
          </a:p>
          <a:p>
            <a:pPr>
              <a:spcBef>
                <a:spcPts val="250"/>
              </a:spcBef>
              <a:buClrTx/>
              <a:buSzPct val="100000"/>
              <a:buFont typeface="+mj-lt"/>
              <a:buAutoNum type="arabicPeriod" startAt="30"/>
            </a:pPr>
            <a:r>
              <a:rPr lang="en-US" sz="1400" dirty="0" smtClean="0"/>
              <a:t>Oklahoma School of Science &amp; Mathematics (high school): A, D, E, O, W</a:t>
            </a:r>
          </a:p>
          <a:p>
            <a:pPr lvl="0">
              <a:spcBef>
                <a:spcPts val="250"/>
              </a:spcBef>
              <a:buClrTx/>
              <a:buSzPct val="100000"/>
              <a:buFont typeface="+mj-lt"/>
              <a:buAutoNum type="arabicPeriod" startAt="30"/>
            </a:pPr>
            <a:r>
              <a:rPr lang="en-US" sz="1400" dirty="0" smtClean="0"/>
              <a:t>Oklahoma State U (PhD): A, D, E, F, O, P, T, W</a:t>
            </a:r>
          </a:p>
          <a:p>
            <a:pPr>
              <a:spcBef>
                <a:spcPts val="250"/>
              </a:spcBef>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spcBef>
                <a:spcPts val="250"/>
              </a:spcBef>
              <a:buClrTx/>
              <a:buSzPct val="100000"/>
              <a:buFont typeface="+mj-lt"/>
              <a:buAutoNum type="arabicPeriod" startAt="33"/>
            </a:pPr>
            <a:r>
              <a:rPr lang="en-US" sz="1400" b="1" dirty="0" smtClean="0"/>
              <a:t>Oklahoma State U Institute of Technology (community college, 19.9% AI): W</a:t>
            </a:r>
          </a:p>
          <a:p>
            <a:pPr>
              <a:spcBef>
                <a:spcPts val="0"/>
              </a:spcBef>
              <a:buClrTx/>
              <a:buSzPct val="100000"/>
              <a:buNone/>
            </a:pPr>
            <a:r>
              <a:rPr lang="en-US" sz="1400" dirty="0" smtClean="0"/>
              <a:t>                Average: ~3 (mean 3.5, median 3, mode 1)</a:t>
            </a:r>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21 2016</a:t>
            </a:r>
            <a:endParaRPr lang="en-US" dirty="0"/>
          </a:p>
        </p:txBody>
      </p:sp>
      <p:sp>
        <p:nvSpPr>
          <p:cNvPr id="9" name="Rectangle 8"/>
          <p:cNvSpPr/>
          <p:nvPr/>
        </p:nvSpPr>
        <p:spPr bwMode="auto">
          <a:xfrm>
            <a:off x="304800" y="3457576"/>
            <a:ext cx="4038600" cy="962024"/>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4545106" y="3604489"/>
            <a:ext cx="4038600" cy="797858"/>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648200" y="1712258"/>
            <a:ext cx="4038600" cy="1219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300486" y="4648200"/>
            <a:ext cx="4347713" cy="217906"/>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16" name="Group 7"/>
          <p:cNvGrpSpPr/>
          <p:nvPr/>
        </p:nvGrpSpPr>
        <p:grpSpPr>
          <a:xfrm>
            <a:off x="457200" y="5210628"/>
            <a:ext cx="7543800" cy="845903"/>
            <a:chOff x="457200" y="5210628"/>
            <a:chExt cx="7543800" cy="845903"/>
          </a:xfrm>
        </p:grpSpPr>
        <p:sp>
          <p:nvSpPr>
            <p:cNvPr id="17" name="TextBox 16"/>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8" name="TextBox 17"/>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34093073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219200"/>
            <a:ext cx="4495800" cy="4265612"/>
          </a:xfrm>
        </p:spPr>
        <p:txBody>
          <a:bodyPr/>
          <a:lstStyle/>
          <a:p>
            <a:pPr lvl="0">
              <a:spcBef>
                <a:spcPts val="0"/>
              </a:spcBef>
              <a:buClrTx/>
              <a:buSzPct val="100000"/>
              <a:buFont typeface="+mj-lt"/>
              <a:buAutoNum type="arabicPeriod" startAt="34"/>
            </a:pPr>
            <a:r>
              <a:rPr lang="en-US" sz="1400" b="1" dirty="0" smtClean="0"/>
              <a:t>Oklahoma State U OKC (16.0% AA, community college): O, T, W</a:t>
            </a:r>
          </a:p>
          <a:p>
            <a:pPr lvl="0">
              <a:spcBef>
                <a:spcPts val="0"/>
              </a:spcBef>
              <a:buClrTx/>
              <a:buSzPct val="100000"/>
              <a:buFont typeface="+mj-lt"/>
              <a:buAutoNum type="arabicPeriod" startAt="34"/>
            </a:pPr>
            <a:r>
              <a:rPr lang="en-US" sz="1400" b="1" dirty="0" smtClean="0"/>
              <a:t>Oral Roberts U (17.7% AA): A, F, O, W</a:t>
            </a:r>
          </a:p>
          <a:p>
            <a:pPr lvl="0">
              <a:spcBef>
                <a:spcPts val="0"/>
              </a:spcBef>
              <a:buClrTx/>
              <a:buSzPct val="100000"/>
              <a:buFont typeface="+mj-lt"/>
              <a:buAutoNum type="arabicPeriod" startAt="34"/>
            </a:pPr>
            <a:r>
              <a:rPr lang="en-US" sz="1400" dirty="0" smtClean="0"/>
              <a:t>Panola Public Schools: D</a:t>
            </a:r>
          </a:p>
          <a:p>
            <a:pPr lvl="0">
              <a:spcBef>
                <a:spcPts val="0"/>
              </a:spcBef>
              <a:buClrTx/>
              <a:buSzPct val="100000"/>
              <a:buFont typeface="+mj-lt"/>
              <a:buAutoNum type="arabicPeriod" startAt="34"/>
            </a:pPr>
            <a:r>
              <a:rPr lang="en-US" sz="1400" b="1" dirty="0" smtClean="0"/>
              <a:t>Pawnee Nation College (</a:t>
            </a:r>
            <a:r>
              <a:rPr lang="en-US" sz="1400" b="1" u="sng" dirty="0" smtClean="0"/>
              <a:t>Tribal</a:t>
            </a:r>
            <a:r>
              <a:rPr lang="en-US" sz="1400" b="1" dirty="0" smtClean="0"/>
              <a:t>): T</a:t>
            </a:r>
            <a:endParaRPr lang="en-US" sz="1400" dirty="0" smtClean="0"/>
          </a:p>
          <a:p>
            <a:pPr lvl="0">
              <a:spcBef>
                <a:spcPts val="0"/>
              </a:spcBef>
              <a:buClrTx/>
              <a:buSzPct val="100000"/>
              <a:buFont typeface="+mj-lt"/>
              <a:buAutoNum type="arabicPeriod" startAt="34"/>
            </a:pPr>
            <a:r>
              <a:rPr lang="en-US" sz="1400" b="1" dirty="0" smtClean="0"/>
              <a:t>Pontotoc Tech Center (41.6% AI): T, W</a:t>
            </a:r>
            <a:endParaRPr lang="en-US" sz="1400" dirty="0" smtClean="0"/>
          </a:p>
          <a:p>
            <a:pPr lvl="0">
              <a:spcBef>
                <a:spcPts val="0"/>
              </a:spcBef>
              <a:buClrTx/>
              <a:buSzPct val="100000"/>
              <a:buFont typeface="+mj-lt"/>
              <a:buAutoNum type="arabicPeriod" startAt="34"/>
            </a:pPr>
            <a:r>
              <a:rPr lang="en-US" sz="1400" b="1" dirty="0" smtClean="0"/>
              <a:t>Rogers State U (12.9% AI): A, D, F, O</a:t>
            </a:r>
          </a:p>
          <a:p>
            <a:pPr marL="0" lvl="0" indent="0">
              <a:spcBef>
                <a:spcPts val="0"/>
              </a:spcBef>
              <a:buClrTx/>
              <a:buSzPct val="100000"/>
              <a:buNone/>
            </a:pPr>
            <a:r>
              <a:rPr lang="en-US" sz="1400" b="1" i="1" dirty="0" smtClean="0"/>
              <a:t>        </a:t>
            </a:r>
            <a:r>
              <a:rPr lang="en-US" sz="1400" i="1" dirty="0" smtClean="0"/>
              <a:t>Taught </a:t>
            </a:r>
            <a:r>
              <a:rPr lang="en-US" sz="1400" i="1" u="sng" dirty="0"/>
              <a:t>computational chemistry course</a:t>
            </a:r>
            <a:r>
              <a:rPr lang="en-US" sz="1400" i="1" dirty="0"/>
              <a:t> </a:t>
            </a:r>
            <a:r>
              <a:rPr lang="en-US" sz="1400" i="1" dirty="0" smtClean="0"/>
              <a:t>using</a:t>
            </a:r>
          </a:p>
          <a:p>
            <a:pPr marL="0" lvl="0" indent="0">
              <a:spcBef>
                <a:spcPts val="0"/>
              </a:spcBef>
              <a:buClrTx/>
              <a:buSzPct val="100000"/>
              <a:buNone/>
            </a:pPr>
            <a:r>
              <a:rPr lang="en-US" sz="1400" i="1" dirty="0"/>
              <a:t> </a:t>
            </a:r>
            <a:r>
              <a:rPr lang="en-US" sz="1400" i="1" dirty="0" smtClean="0"/>
              <a:t>       OSCER’s </a:t>
            </a:r>
            <a:r>
              <a:rPr lang="en-US" sz="1400" i="1" dirty="0"/>
              <a:t>supercomputer.</a:t>
            </a:r>
          </a:p>
          <a:p>
            <a:pPr lvl="0">
              <a:spcBef>
                <a:spcPts val="0"/>
              </a:spcBef>
              <a:buClrTx/>
              <a:buSzPct val="100000"/>
              <a:buFont typeface="+mj-lt"/>
              <a:buAutoNum type="arabicPeriod" startAt="34"/>
            </a:pPr>
            <a:r>
              <a:rPr lang="en-US" sz="1400" b="1" dirty="0" smtClean="0"/>
              <a:t>Rose State College (18.0% AA): F, W</a:t>
            </a:r>
          </a:p>
          <a:p>
            <a:pPr lvl="0">
              <a:spcBef>
                <a:spcPts val="0"/>
              </a:spcBef>
              <a:buClrTx/>
              <a:buSzPct val="100000"/>
              <a:buFont typeface="+mj-lt"/>
              <a:buAutoNum type="arabicPeriod" startAt="34"/>
            </a:pPr>
            <a:r>
              <a:rPr lang="en-US" sz="1400" b="1" dirty="0" smtClean="0"/>
              <a:t>Sequoia High School (Tribal): W</a:t>
            </a:r>
          </a:p>
          <a:p>
            <a:pPr lvl="0">
              <a:spcBef>
                <a:spcPts val="0"/>
              </a:spcBef>
              <a:buClrTx/>
              <a:buSzPct val="100000"/>
              <a:buFont typeface="+mj-lt"/>
              <a:buAutoNum type="arabicPeriod" startAt="34"/>
            </a:pPr>
            <a:r>
              <a:rPr lang="en-US" sz="1400" dirty="0" smtClean="0"/>
              <a:t>St. Gregory’s U (</a:t>
            </a:r>
            <a:r>
              <a:rPr lang="en-US" sz="1400" u="sng" dirty="0" smtClean="0"/>
              <a:t>nonmetro</a:t>
            </a:r>
            <a:r>
              <a:rPr lang="en-US" sz="1400" dirty="0" smtClean="0"/>
              <a:t>): A, D, E, F, O</a:t>
            </a:r>
          </a:p>
          <a:p>
            <a:pPr lvl="0">
              <a:spcBef>
                <a:spcPts val="0"/>
              </a:spcBef>
              <a:buClrTx/>
              <a:buSzPct val="100000"/>
              <a:buFont typeface="+mj-lt"/>
              <a:buAutoNum type="arabicPeriod" startAt="34"/>
            </a:pPr>
            <a:r>
              <a:rPr lang="en-US" sz="1400" b="1" dirty="0" smtClean="0"/>
              <a:t>Southeastern Oklahoma State U                    (</a:t>
            </a:r>
            <a:r>
              <a:rPr lang="en-US" sz="1400" b="1" u="sng" dirty="0" smtClean="0"/>
              <a:t>NASNI</a:t>
            </a:r>
            <a:r>
              <a:rPr lang="en-US" sz="1400" b="1" dirty="0" smtClean="0"/>
              <a:t>, 21.0% AI, </a:t>
            </a:r>
            <a:r>
              <a:rPr lang="en-US" sz="1400" b="1" u="sng" dirty="0" smtClean="0"/>
              <a:t>nonmetro</a:t>
            </a:r>
            <a:r>
              <a:rPr lang="en-US" sz="1400" b="1" dirty="0" smtClean="0"/>
              <a:t>): A, D, E, F, O, T, W</a:t>
            </a:r>
            <a:endParaRPr lang="en-US" sz="1400" dirty="0" smtClean="0"/>
          </a:p>
          <a:p>
            <a:pPr>
              <a:spcBef>
                <a:spcPts val="0"/>
              </a:spcBef>
              <a:buNone/>
            </a:pPr>
            <a:r>
              <a:rPr lang="en-US" sz="1400" dirty="0" smtClean="0"/>
              <a:t>	</a:t>
            </a:r>
            <a:r>
              <a:rPr lang="en-US" sz="1400" i="1" u="sng" dirty="0" smtClean="0"/>
              <a:t>Educational Alliance for a Parallel Future</a:t>
            </a:r>
            <a:r>
              <a:rPr lang="en-US" sz="1400" i="1" dirty="0" smtClean="0"/>
              <a:t>             mini-supercomputer grant </a:t>
            </a:r>
            <a:r>
              <a:rPr lang="en-US" sz="1400" b="1" i="1" u="sng" dirty="0" smtClean="0"/>
              <a:t>funded</a:t>
            </a:r>
            <a:r>
              <a:rPr lang="en-US" sz="1400" i="1" dirty="0" smtClean="0"/>
              <a:t> in 2011.</a:t>
            </a:r>
          </a:p>
          <a:p>
            <a:pPr lvl="0">
              <a:spcBef>
                <a:spcPts val="0"/>
              </a:spcBef>
              <a:buClrTx/>
              <a:buSzPct val="100000"/>
              <a:buFont typeface="+mj-lt"/>
              <a:buAutoNum type="arabicPeriod" startAt="44"/>
            </a:pPr>
            <a:r>
              <a:rPr lang="en-US" sz="1400" b="1" dirty="0" smtClean="0"/>
              <a:t>Southern Nazarene U (16.0% AA): A,D,F,O,P,T,W</a:t>
            </a:r>
          </a:p>
          <a:p>
            <a:pPr>
              <a:spcBef>
                <a:spcPts val="0"/>
              </a:spcBef>
              <a:buNone/>
            </a:pPr>
            <a:r>
              <a:rPr lang="en-US" sz="1400" i="1" dirty="0" smtClean="0"/>
              <a:t>	Taught </a:t>
            </a:r>
            <a:r>
              <a:rPr lang="en-US" sz="1400" i="1" u="sng" dirty="0" smtClean="0"/>
              <a:t>computational chemistry course</a:t>
            </a:r>
            <a:r>
              <a:rPr lang="en-US" sz="1400" i="1" dirty="0" smtClean="0"/>
              <a:t> using OSCER’s supercomputer.</a:t>
            </a:r>
          </a:p>
          <a:p>
            <a:pPr>
              <a:spcBef>
                <a:spcPts val="0"/>
              </a:spcBef>
              <a:buNone/>
            </a:pPr>
            <a:endParaRPr lang="en-US" sz="1400" dirty="0" smtClean="0"/>
          </a:p>
        </p:txBody>
      </p:sp>
      <p:sp>
        <p:nvSpPr>
          <p:cNvPr id="4" name="Content Placeholder 3"/>
          <p:cNvSpPr>
            <a:spLocks noGrp="1"/>
          </p:cNvSpPr>
          <p:nvPr>
            <p:ph sz="half" idx="2"/>
          </p:nvPr>
        </p:nvSpPr>
        <p:spPr>
          <a:xfrm>
            <a:off x="4648200" y="1219200"/>
            <a:ext cx="4191000" cy="4265612"/>
          </a:xfrm>
        </p:spPr>
        <p:txBody>
          <a:bodyPr/>
          <a:lstStyle/>
          <a:p>
            <a:pPr>
              <a:spcBef>
                <a:spcPts val="0"/>
              </a:spcBef>
              <a:buClrTx/>
              <a:buSzPct val="100000"/>
              <a:buFont typeface="+mj-lt"/>
              <a:buAutoNum type="arabicPeriod" startAt="45"/>
            </a:pPr>
            <a:r>
              <a:rPr lang="en-US" sz="1400" b="1" dirty="0"/>
              <a:t>Southern </a:t>
            </a:r>
            <a:r>
              <a:rPr lang="en-US" sz="1400" b="1" dirty="0" smtClean="0"/>
              <a:t>OK Tech Center (10.7% AI): </a:t>
            </a:r>
            <a:r>
              <a:rPr lang="en-US" sz="1400" b="1" dirty="0"/>
              <a:t>T, W</a:t>
            </a:r>
          </a:p>
          <a:p>
            <a:pPr lvl="0">
              <a:spcBef>
                <a:spcPts val="0"/>
              </a:spcBef>
              <a:buClrTx/>
              <a:buSzPct val="100000"/>
              <a:buFont typeface="+mj-lt"/>
              <a:buAutoNum type="arabicPeriod" startAt="45"/>
            </a:pPr>
            <a:r>
              <a:rPr lang="en-US" sz="1400" dirty="0" smtClean="0"/>
              <a:t>Southwestern Oklahoma State U (</a:t>
            </a:r>
            <a:r>
              <a:rPr lang="en-US" sz="1400" u="sng" dirty="0" smtClean="0"/>
              <a:t>rural</a:t>
            </a:r>
            <a:r>
              <a:rPr lang="en-US" sz="1400" dirty="0" smtClean="0"/>
              <a:t>):                          A, D, E, F, O, T, W</a:t>
            </a:r>
          </a:p>
          <a:p>
            <a:pPr marL="0" indent="0">
              <a:spcBef>
                <a:spcPts val="0"/>
              </a:spcBef>
              <a:buClrTx/>
              <a:buSzPct val="100000"/>
              <a:buNone/>
            </a:pPr>
            <a:r>
              <a:rPr lang="en-US" sz="1400" i="1" dirty="0"/>
              <a:t> </a:t>
            </a:r>
            <a:r>
              <a:rPr lang="en-US" sz="1400" i="1" dirty="0" smtClean="0"/>
              <a:t>      Taught </a:t>
            </a:r>
            <a:r>
              <a:rPr lang="en-US" sz="1400" i="1" u="sng" dirty="0" smtClean="0"/>
              <a:t>advanced </a:t>
            </a:r>
            <a:r>
              <a:rPr lang="en-US" sz="1400" i="1" u="sng" dirty="0"/>
              <a:t>computing course</a:t>
            </a:r>
            <a:r>
              <a:rPr lang="en-US" sz="1400" i="1" dirty="0"/>
              <a:t> </a:t>
            </a:r>
            <a:r>
              <a:rPr lang="en-US" sz="1400" i="1" dirty="0" smtClean="0"/>
              <a:t>using</a:t>
            </a:r>
          </a:p>
          <a:p>
            <a:pPr marL="0" indent="0">
              <a:spcBef>
                <a:spcPts val="0"/>
              </a:spcBef>
              <a:buClrTx/>
              <a:buSzPct val="100000"/>
              <a:buNone/>
            </a:pPr>
            <a:r>
              <a:rPr lang="en-US" sz="1400" i="1" dirty="0"/>
              <a:t> </a:t>
            </a:r>
            <a:r>
              <a:rPr lang="en-US" sz="1400" i="1" dirty="0" smtClean="0"/>
              <a:t>      OSCER’s </a:t>
            </a:r>
            <a:r>
              <a:rPr lang="en-US" sz="1400" i="1" dirty="0"/>
              <a:t>supercomputer (multiple).</a:t>
            </a:r>
            <a:endParaRPr lang="en-US" sz="1400" dirty="0"/>
          </a:p>
          <a:p>
            <a:pPr lvl="0">
              <a:spcBef>
                <a:spcPts val="0"/>
              </a:spcBef>
              <a:buClrTx/>
              <a:buSzPct val="100000"/>
              <a:buFont typeface="+mj-lt"/>
              <a:buAutoNum type="arabicPeriod" startAt="47"/>
            </a:pPr>
            <a:r>
              <a:rPr lang="en-US" sz="1400" dirty="0" smtClean="0"/>
              <a:t>Tulsa Community College: F, W</a:t>
            </a:r>
          </a:p>
          <a:p>
            <a:pPr lvl="0">
              <a:spcBef>
                <a:spcPts val="0"/>
              </a:spcBef>
              <a:buClrTx/>
              <a:buSzPct val="100000"/>
              <a:buFont typeface="+mj-lt"/>
              <a:buAutoNum type="arabicPeriod" startAt="47"/>
            </a:pPr>
            <a:r>
              <a:rPr lang="en-US" sz="1400" dirty="0" smtClean="0"/>
              <a:t>U Central Oklahoma: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2011-13.</a:t>
            </a:r>
            <a:r>
              <a:rPr lang="en-US" sz="1400" dirty="0" smtClean="0"/>
              <a:t> </a:t>
            </a:r>
          </a:p>
          <a:p>
            <a:pPr lvl="0">
              <a:spcBef>
                <a:spcPts val="0"/>
              </a:spcBef>
              <a:buClrTx/>
              <a:buSzPct val="100000"/>
              <a:buFont typeface="+mj-lt"/>
              <a:buAutoNum type="arabicPeriod" startAt="49"/>
            </a:pPr>
            <a:r>
              <a:rPr lang="en-US" sz="1400" dirty="0" smtClean="0"/>
              <a:t>U Oklahoma (PhD):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grant for large scale storage </a:t>
            </a:r>
            <a:r>
              <a:rPr lang="en-US" sz="1400" b="1" i="1" u="sng" dirty="0" smtClean="0"/>
              <a:t>funded</a:t>
            </a:r>
            <a:r>
              <a:rPr lang="en-US" sz="1400" i="1" dirty="0" smtClean="0"/>
              <a:t> in 2010.</a:t>
            </a:r>
            <a:r>
              <a:rPr lang="en-US" sz="1400" dirty="0" smtClean="0"/>
              <a:t> </a:t>
            </a:r>
          </a:p>
          <a:p>
            <a:pPr lvl="0">
              <a:spcBef>
                <a:spcPts val="0"/>
              </a:spcBef>
              <a:buClrTx/>
              <a:buSzPct val="100000"/>
              <a:buFont typeface="+mj-lt"/>
              <a:buAutoNum type="arabicPeriod" startAt="50"/>
            </a:pPr>
            <a:r>
              <a:rPr lang="en-US" sz="1400" dirty="0" smtClean="0"/>
              <a:t>U Phoenix: D</a:t>
            </a:r>
          </a:p>
          <a:p>
            <a:pPr lvl="0">
              <a:spcBef>
                <a:spcPts val="0"/>
              </a:spcBef>
              <a:buClrTx/>
              <a:buSzPct val="100000"/>
              <a:buFont typeface="+mj-lt"/>
              <a:buAutoNum type="arabicPeriod" startAt="50"/>
            </a:pPr>
            <a:r>
              <a:rPr lang="en-US" sz="1400" b="1" dirty="0" smtClean="0"/>
              <a:t>U of Science &amp; Arts of Oklahoma                (11.7% AI): A, O</a:t>
            </a:r>
            <a:endParaRPr lang="en-US" sz="1400" dirty="0" smtClean="0"/>
          </a:p>
          <a:p>
            <a:pPr lvl="0">
              <a:spcBef>
                <a:spcPts val="0"/>
              </a:spcBef>
              <a:buClrTx/>
              <a:buSzPct val="100000"/>
              <a:buFont typeface="+mj-lt"/>
              <a:buAutoNum type="arabicPeriod" startAt="50"/>
            </a:pPr>
            <a:r>
              <a:rPr lang="en-US" sz="1400" dirty="0" smtClean="0"/>
              <a:t>U Tulsa (PhD): A, D, E, F, O, P, T, W</a:t>
            </a:r>
          </a:p>
          <a:p>
            <a:pPr>
              <a:spcBef>
                <a:spcPts val="0"/>
              </a:spcBef>
              <a:buNone/>
            </a:pPr>
            <a:r>
              <a:rPr lang="en-US" sz="1400" i="1" dirty="0" smtClean="0"/>
              <a:t>	Taught </a:t>
            </a:r>
            <a:r>
              <a:rPr lang="en-US" sz="1400" i="1" u="sng" dirty="0" smtClean="0"/>
              <a:t>bioinformatics course</a:t>
            </a:r>
            <a:r>
              <a:rPr lang="en-US" sz="1400" i="1" dirty="0" smtClean="0"/>
              <a:t> using OSCER’s supercomputer.</a:t>
            </a:r>
          </a:p>
          <a:p>
            <a:pPr>
              <a:spcBef>
                <a:spcPts val="0"/>
              </a:spcBef>
              <a:buNone/>
            </a:pPr>
            <a:r>
              <a:rPr lang="en-US" sz="1400" dirty="0" smtClean="0"/>
              <a:t>Average: ~3 (mean 3.5, median 3, mode 1)</a:t>
            </a:r>
            <a:endParaRPr lang="en-US" sz="1400" dirty="0"/>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21 2016</a:t>
            </a:r>
            <a:endParaRPr lang="en-US" dirty="0"/>
          </a:p>
        </p:txBody>
      </p:sp>
      <p:sp>
        <p:nvSpPr>
          <p:cNvPr id="9" name="Rectangle 8"/>
          <p:cNvSpPr/>
          <p:nvPr/>
        </p:nvSpPr>
        <p:spPr bwMode="auto">
          <a:xfrm>
            <a:off x="304800" y="3778792"/>
            <a:ext cx="4343400" cy="838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04800" y="4634245"/>
            <a:ext cx="4343400"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4681536" y="3221290"/>
            <a:ext cx="4081464" cy="557502"/>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681536" y="1488818"/>
            <a:ext cx="4081464" cy="856129"/>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4681536" y="2530328"/>
            <a:ext cx="4081464" cy="6858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681536" y="4493848"/>
            <a:ext cx="4081464" cy="483298"/>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22" name="Group 7"/>
          <p:cNvGrpSpPr/>
          <p:nvPr/>
        </p:nvGrpSpPr>
        <p:grpSpPr>
          <a:xfrm>
            <a:off x="457200" y="5210628"/>
            <a:ext cx="7543800" cy="845903"/>
            <a:chOff x="457200" y="5210628"/>
            <a:chExt cx="7543800" cy="845903"/>
          </a:xfrm>
        </p:grpSpPr>
        <p:sp>
          <p:nvSpPr>
            <p:cNvPr id="23" name="TextBox 22"/>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24" name="TextBox 23"/>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215494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7CFA3959-B862-43A9-97C5-694C467FE8C2}" type="slidenum">
              <a:rPr lang="en-US"/>
              <a:pPr/>
              <a:t>11</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smtClean="0"/>
              <a:t>OU</a:t>
            </a:r>
          </a:p>
          <a:p>
            <a:pPr lvl="1"/>
            <a:r>
              <a:rPr lang="en-US" dirty="0" smtClean="0"/>
              <a:t>Resources</a:t>
            </a:r>
          </a:p>
          <a:p>
            <a:pPr lvl="1"/>
            <a:r>
              <a:rPr lang="en-US" dirty="0" smtClean="0"/>
              <a:t>Accomplishments</a:t>
            </a:r>
            <a:endParaRPr lang="en-US" dirty="0"/>
          </a:p>
          <a:p>
            <a:r>
              <a:rPr lang="en-US" dirty="0" smtClean="0"/>
              <a:t>OCII/</a:t>
            </a:r>
            <a:r>
              <a:rPr lang="en-US" dirty="0" err="1" smtClean="0"/>
              <a:t>OneOCII</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a:t>
            </a:r>
            <a:endParaRPr lang="en-US" dirty="0"/>
          </a:p>
        </p:txBody>
      </p:sp>
      <p:sp>
        <p:nvSpPr>
          <p:cNvPr id="3" name="Content Placeholder 2"/>
          <p:cNvSpPr>
            <a:spLocks noGrp="1"/>
          </p:cNvSpPr>
          <p:nvPr>
            <p:ph sz="half" idx="1"/>
          </p:nvPr>
        </p:nvSpPr>
        <p:spPr/>
        <p:txBody>
          <a:bodyPr/>
          <a:lstStyle/>
          <a:p>
            <a:pPr lvl="0">
              <a:spcBef>
                <a:spcPts val="0"/>
              </a:spcBef>
            </a:pPr>
            <a:r>
              <a:rPr lang="en-US" sz="1600" dirty="0" smtClean="0"/>
              <a:t>Commercial (16)</a:t>
            </a:r>
          </a:p>
          <a:p>
            <a:pPr marL="800100" lvl="1" indent="-342900">
              <a:spcBef>
                <a:spcPts val="0"/>
              </a:spcBef>
              <a:buClrTx/>
              <a:buSzPct val="100000"/>
              <a:buFont typeface="+mj-lt"/>
              <a:buAutoNum type="arabicPeriod"/>
            </a:pPr>
            <a:r>
              <a:rPr lang="en-US" sz="1400" dirty="0" err="1" smtClean="0"/>
              <a:t>Andon</a:t>
            </a:r>
            <a:r>
              <a:rPr lang="en-US" sz="1400" dirty="0" smtClean="0"/>
              <a:t> Corp : D, F</a:t>
            </a:r>
          </a:p>
          <a:p>
            <a:pPr marL="800100" lvl="1" indent="-342900">
              <a:spcBef>
                <a:spcPts val="0"/>
              </a:spcBef>
              <a:buClrTx/>
              <a:buSzPct val="100000"/>
              <a:buFont typeface="+mj-lt"/>
              <a:buAutoNum type="arabicPeriod"/>
            </a:pPr>
            <a:r>
              <a:rPr lang="en-US" sz="1400" dirty="0" smtClean="0"/>
              <a:t>Chesapeake Energy Corp : D</a:t>
            </a:r>
          </a:p>
          <a:p>
            <a:pPr marL="800100" lvl="1" indent="-342900">
              <a:spcBef>
                <a:spcPts val="0"/>
              </a:spcBef>
              <a:buClrTx/>
              <a:buSzPct val="100000"/>
              <a:buFont typeface="+mj-lt"/>
              <a:buAutoNum type="arabicPeriod"/>
            </a:pPr>
            <a:r>
              <a:rPr lang="en-US" sz="1400" dirty="0" smtClean="0"/>
              <a:t>Creative Consultants : D</a:t>
            </a:r>
          </a:p>
          <a:p>
            <a:pPr marL="800100" lvl="1" indent="-342900">
              <a:spcBef>
                <a:spcPts val="0"/>
              </a:spcBef>
              <a:buClrTx/>
              <a:buSzPct val="100000"/>
              <a:buFont typeface="+mj-lt"/>
              <a:buAutoNum type="arabicPeriod"/>
            </a:pPr>
            <a:r>
              <a:rPr lang="en-US" sz="1400" dirty="0" smtClean="0"/>
              <a:t>Fusion Geophysical: D</a:t>
            </a:r>
          </a:p>
          <a:p>
            <a:pPr marL="800100" lvl="1" indent="-342900">
              <a:spcBef>
                <a:spcPts val="0"/>
              </a:spcBef>
              <a:buClrTx/>
              <a:buSzPct val="100000"/>
              <a:buFont typeface="+mj-lt"/>
              <a:buAutoNum type="arabicPeriod"/>
            </a:pPr>
            <a:r>
              <a:rPr lang="en-US" sz="1400" dirty="0" smtClean="0"/>
              <a:t>Indus Corp: D, E</a:t>
            </a:r>
          </a:p>
          <a:p>
            <a:pPr marL="800100" lvl="1" indent="-342900">
              <a:spcBef>
                <a:spcPts val="0"/>
              </a:spcBef>
              <a:buClrTx/>
              <a:buSzPct val="100000"/>
              <a:buFont typeface="+mj-lt"/>
              <a:buAutoNum type="arabicPeriod"/>
            </a:pPr>
            <a:r>
              <a:rPr lang="en-US" sz="1400" dirty="0" smtClean="0"/>
              <a:t>Information </a:t>
            </a:r>
            <a:r>
              <a:rPr lang="en-US" sz="1400" dirty="0" err="1" smtClean="0"/>
              <a:t>Techknologic</a:t>
            </a:r>
            <a:r>
              <a:rPr lang="en-US" sz="1400" dirty="0" smtClean="0"/>
              <a:t>: D</a:t>
            </a:r>
          </a:p>
          <a:p>
            <a:pPr marL="800100" lvl="1" indent="-342900">
              <a:spcBef>
                <a:spcPts val="0"/>
              </a:spcBef>
              <a:buClrTx/>
              <a:buSzPct val="100000"/>
              <a:buFont typeface="+mj-lt"/>
              <a:buAutoNum type="arabicPeriod"/>
            </a:pPr>
            <a:r>
              <a:rPr lang="en-US" sz="1400" dirty="0" err="1" smtClean="0"/>
              <a:t>KANresearch</a:t>
            </a:r>
            <a:r>
              <a:rPr lang="en-US" sz="1400" dirty="0" smtClean="0"/>
              <a:t>: D</a:t>
            </a:r>
          </a:p>
          <a:p>
            <a:pPr marL="800100" lvl="1" indent="-342900">
              <a:spcBef>
                <a:spcPts val="0"/>
              </a:spcBef>
              <a:buClrTx/>
              <a:buSzPct val="100000"/>
              <a:buFont typeface="+mj-lt"/>
              <a:buAutoNum type="arabicPeriod"/>
            </a:pPr>
            <a:r>
              <a:rPr lang="en-US" sz="1400" dirty="0" err="1" smtClean="0"/>
              <a:t>KeyBridge</a:t>
            </a:r>
            <a:r>
              <a:rPr lang="en-US" sz="1400" dirty="0" smtClean="0"/>
              <a:t> Technologies: D</a:t>
            </a:r>
          </a:p>
          <a:p>
            <a:pPr marL="800100" lvl="1" indent="-342900">
              <a:spcBef>
                <a:spcPts val="0"/>
              </a:spcBef>
              <a:buClrTx/>
              <a:buSzPct val="100000"/>
              <a:buFont typeface="+mj-lt"/>
              <a:buAutoNum type="arabicPeriod"/>
            </a:pPr>
            <a:r>
              <a:rPr lang="en-US" sz="1400" dirty="0" err="1" smtClean="0"/>
              <a:t>Lumenate</a:t>
            </a:r>
            <a:r>
              <a:rPr lang="en-US" sz="1400" dirty="0" smtClean="0"/>
              <a:t>: D</a:t>
            </a:r>
          </a:p>
          <a:p>
            <a:pPr marL="800100" lvl="1" indent="-342900">
              <a:spcBef>
                <a:spcPts val="0"/>
              </a:spcBef>
              <a:buClrTx/>
              <a:buSzPct val="100000"/>
              <a:buFont typeface="+mj-lt"/>
              <a:buAutoNum type="arabicPeriod"/>
            </a:pPr>
            <a:r>
              <a:rPr lang="en-US" sz="1400" dirty="0" smtClean="0"/>
              <a:t>OGE Energy Corp: D</a:t>
            </a:r>
          </a:p>
          <a:p>
            <a:pPr marL="800100" lvl="1" indent="-342900">
              <a:spcBef>
                <a:spcPts val="0"/>
              </a:spcBef>
              <a:buClrTx/>
              <a:buSzPct val="100000"/>
              <a:buFont typeface="+mj-lt"/>
              <a:buAutoNum type="arabicPeriod"/>
            </a:pPr>
            <a:r>
              <a:rPr lang="en-US" sz="1400" dirty="0" smtClean="0"/>
              <a:t>Perfect Order (now defunct): D</a:t>
            </a:r>
          </a:p>
          <a:p>
            <a:pPr marL="800100" lvl="1" indent="-342900">
              <a:spcBef>
                <a:spcPts val="0"/>
              </a:spcBef>
              <a:buClrTx/>
              <a:buSzPct val="100000"/>
              <a:buFont typeface="+mj-lt"/>
              <a:buAutoNum type="arabicPeriod"/>
            </a:pPr>
            <a:r>
              <a:rPr lang="en-US" sz="1400" dirty="0" err="1" smtClean="0"/>
              <a:t>PowerJam</a:t>
            </a:r>
            <a:r>
              <a:rPr lang="en-US" sz="1400" dirty="0" smtClean="0"/>
              <a:t> Production Inc: D</a:t>
            </a:r>
          </a:p>
          <a:p>
            <a:pPr marL="800100" lvl="1" indent="-342900">
              <a:spcBef>
                <a:spcPts val="0"/>
              </a:spcBef>
              <a:buClrTx/>
              <a:buSzPct val="100000"/>
              <a:buFont typeface="+mj-lt"/>
              <a:buAutoNum type="arabicPeriod"/>
            </a:pPr>
            <a:r>
              <a:rPr lang="en-US" sz="1400" dirty="0" smtClean="0"/>
              <a:t>Versatile: D</a:t>
            </a:r>
          </a:p>
          <a:p>
            <a:pPr marL="800100" lvl="1" indent="-342900">
              <a:spcBef>
                <a:spcPts val="0"/>
              </a:spcBef>
              <a:buClrTx/>
              <a:buSzPct val="100000"/>
              <a:buFont typeface="+mj-lt"/>
              <a:buAutoNum type="arabicPeriod"/>
            </a:pPr>
            <a:r>
              <a:rPr lang="en-US" sz="1400" dirty="0" smtClean="0"/>
              <a:t>Visage Production Inc: D, E</a:t>
            </a:r>
          </a:p>
          <a:p>
            <a:pPr marL="800100" lvl="1" indent="-342900">
              <a:spcBef>
                <a:spcPts val="0"/>
              </a:spcBef>
              <a:buClrTx/>
              <a:buSzPct val="100000"/>
              <a:buFont typeface="+mj-lt"/>
              <a:buAutoNum type="arabicPeriod"/>
            </a:pPr>
            <a:r>
              <a:rPr lang="en-US" sz="1400" dirty="0" smtClean="0"/>
              <a:t>Weather Decision Technologies Inc : A</a:t>
            </a:r>
          </a:p>
          <a:p>
            <a:pPr marL="800100" lvl="1" indent="-342900">
              <a:spcBef>
                <a:spcPts val="0"/>
              </a:spcBef>
              <a:buClrTx/>
              <a:buSzPct val="100000"/>
              <a:buFont typeface="+mj-lt"/>
              <a:buAutoNum type="arabicPeriod"/>
            </a:pPr>
            <a:r>
              <a:rPr lang="en-US" sz="1400" dirty="0" err="1" smtClean="0"/>
              <a:t>Weathernews</a:t>
            </a:r>
            <a:r>
              <a:rPr lang="en-US" sz="1400" dirty="0" smtClean="0"/>
              <a:t> Americas Inc.: A, D</a:t>
            </a:r>
          </a:p>
        </p:txBody>
      </p:sp>
      <p:sp>
        <p:nvSpPr>
          <p:cNvPr id="4" name="Content Placeholder 3"/>
          <p:cNvSpPr>
            <a:spLocks noGrp="1"/>
          </p:cNvSpPr>
          <p:nvPr>
            <p:ph sz="half" idx="2"/>
          </p:nvPr>
        </p:nvSpPr>
        <p:spPr>
          <a:xfrm>
            <a:off x="4343400" y="1371600"/>
            <a:ext cx="4343400" cy="4648200"/>
          </a:xfrm>
        </p:spPr>
        <p:txBody>
          <a:bodyPr/>
          <a:lstStyle/>
          <a:p>
            <a:pPr lvl="0"/>
            <a:r>
              <a:rPr lang="en-US" sz="1600" dirty="0" smtClean="0"/>
              <a:t>Government (19)</a:t>
            </a:r>
          </a:p>
          <a:p>
            <a:pPr marL="800100" lvl="1" indent="-342900">
              <a:spcBef>
                <a:spcPts val="0"/>
              </a:spcBef>
              <a:buClrTx/>
              <a:buSzPct val="100000"/>
              <a:buFont typeface="+mj-lt"/>
              <a:buAutoNum type="arabicPeriod"/>
            </a:pPr>
            <a:r>
              <a:rPr lang="en-US" sz="1350" dirty="0" smtClean="0"/>
              <a:t>City of Duncan: D</a:t>
            </a:r>
          </a:p>
          <a:p>
            <a:pPr marL="800100" lvl="1" indent="-342900">
              <a:spcBef>
                <a:spcPts val="0"/>
              </a:spcBef>
              <a:buClrTx/>
              <a:buSzPct val="100000"/>
              <a:buFont typeface="+mj-lt"/>
              <a:buAutoNum type="arabicPeriod"/>
            </a:pPr>
            <a:r>
              <a:rPr lang="en-US" sz="1350" dirty="0" smtClean="0"/>
              <a:t>City of Edmond: D</a:t>
            </a:r>
          </a:p>
          <a:p>
            <a:pPr marL="800100" lvl="1" indent="-342900">
              <a:spcBef>
                <a:spcPts val="0"/>
              </a:spcBef>
              <a:buClrTx/>
              <a:buSzPct val="100000"/>
              <a:buFont typeface="+mj-lt"/>
              <a:buAutoNum type="arabicPeriod"/>
            </a:pPr>
            <a:r>
              <a:rPr lang="en-US" sz="1350" dirty="0" smtClean="0"/>
              <a:t>City of Nichols Hills: D</a:t>
            </a:r>
          </a:p>
          <a:p>
            <a:pPr marL="800100" lvl="1" indent="-342900">
              <a:spcBef>
                <a:spcPts val="0"/>
              </a:spcBef>
              <a:buClrTx/>
              <a:buSzPct val="100000"/>
              <a:buFont typeface="+mj-lt"/>
              <a:buAutoNum type="arabicPeriod"/>
            </a:pPr>
            <a:r>
              <a:rPr lang="en-US" sz="1350" dirty="0" smtClean="0"/>
              <a:t>City of Tulsa: E</a:t>
            </a:r>
          </a:p>
          <a:p>
            <a:pPr marL="800100" lvl="1" indent="-342900">
              <a:spcBef>
                <a:spcPts val="0"/>
              </a:spcBef>
              <a:buClrTx/>
              <a:buSzPct val="100000"/>
              <a:buFont typeface="+mj-lt"/>
              <a:buAutoNum type="arabicPeriod"/>
            </a:pPr>
            <a:r>
              <a:rPr lang="en-US" sz="1350" dirty="0" smtClean="0"/>
              <a:t>NOAA National Severe Storms Laboratory:     A, D, E, F</a:t>
            </a:r>
          </a:p>
          <a:p>
            <a:pPr marL="800100" lvl="1" indent="-342900">
              <a:spcBef>
                <a:spcPts val="0"/>
              </a:spcBef>
              <a:buClrTx/>
              <a:buSzPct val="100000"/>
              <a:buFont typeface="+mj-lt"/>
              <a:buAutoNum type="arabicPeriod"/>
            </a:pPr>
            <a:r>
              <a:rPr lang="en-US" sz="1350" dirty="0" smtClean="0"/>
              <a:t>NOAA Storm Prediction Center: D</a:t>
            </a:r>
          </a:p>
          <a:p>
            <a:pPr marL="800100" lvl="1" indent="-342900">
              <a:spcBef>
                <a:spcPts val="0"/>
              </a:spcBef>
              <a:buClrTx/>
              <a:buSzPct val="100000"/>
              <a:buFont typeface="+mj-lt"/>
              <a:buAutoNum type="arabicPeriod"/>
            </a:pPr>
            <a:r>
              <a:rPr lang="en-US" sz="1350" dirty="0" smtClean="0"/>
              <a:t>NOAA National Weather Service: D</a:t>
            </a:r>
          </a:p>
          <a:p>
            <a:pPr marL="800100" lvl="1" indent="-342900">
              <a:spcBef>
                <a:spcPts val="0"/>
              </a:spcBef>
              <a:buClrTx/>
              <a:buSzPct val="100000"/>
              <a:buFont typeface="+mj-lt"/>
              <a:buAutoNum type="arabicPeriod"/>
            </a:pPr>
            <a:r>
              <a:rPr lang="en-US" sz="1350" dirty="0" smtClean="0"/>
              <a:t>NOAA Radar Operations Center: D</a:t>
            </a:r>
          </a:p>
          <a:p>
            <a:pPr marL="800100" lvl="1" indent="-342900">
              <a:spcBef>
                <a:spcPts val="0"/>
              </a:spcBef>
              <a:buClrTx/>
              <a:buSzPct val="100000"/>
              <a:buFont typeface="+mj-lt"/>
              <a:buAutoNum type="arabicPeriod"/>
            </a:pPr>
            <a:r>
              <a:rPr lang="en-US" sz="1350" dirty="0" smtClean="0"/>
              <a:t>OK </a:t>
            </a:r>
            <a:r>
              <a:rPr lang="en-US" sz="1350" dirty="0" err="1" smtClean="0"/>
              <a:t>Climatological</a:t>
            </a:r>
            <a:r>
              <a:rPr lang="en-US" sz="1350" dirty="0" smtClean="0"/>
              <a:t> Survey: D</a:t>
            </a:r>
          </a:p>
          <a:p>
            <a:pPr marL="800100" lvl="1" indent="-342900">
              <a:spcBef>
                <a:spcPts val="0"/>
              </a:spcBef>
              <a:buClrTx/>
              <a:buSzPct val="100000"/>
              <a:buFont typeface="+mj-lt"/>
              <a:buAutoNum type="arabicPeriod"/>
            </a:pPr>
            <a:r>
              <a:rPr lang="en-US" sz="1350" dirty="0" smtClean="0"/>
              <a:t>OK Department of Health: D, E</a:t>
            </a:r>
          </a:p>
          <a:p>
            <a:pPr marL="800100" lvl="1" indent="-342900">
              <a:spcBef>
                <a:spcPts val="0"/>
              </a:spcBef>
              <a:buClrTx/>
              <a:buSzPct val="100000"/>
              <a:buFont typeface="+mj-lt"/>
              <a:buAutoNum type="arabicPeriod"/>
            </a:pPr>
            <a:r>
              <a:rPr lang="en-US" sz="1350" dirty="0" smtClean="0"/>
              <a:t>OK Department of Human Services: D, E</a:t>
            </a:r>
          </a:p>
          <a:p>
            <a:pPr marL="800100" lvl="1" indent="-342900">
              <a:spcBef>
                <a:spcPts val="0"/>
              </a:spcBef>
              <a:buClrTx/>
              <a:buSzPct val="100000"/>
              <a:buFont typeface="+mj-lt"/>
              <a:buAutoNum type="arabicPeriod"/>
            </a:pPr>
            <a:r>
              <a:rPr lang="en-US" sz="1350" dirty="0" smtClean="0"/>
              <a:t>OK Department of Libraries: D</a:t>
            </a:r>
          </a:p>
          <a:p>
            <a:pPr marL="800100" lvl="1" indent="-342900">
              <a:spcBef>
                <a:spcPts val="0"/>
              </a:spcBef>
              <a:buClrTx/>
              <a:buSzPct val="100000"/>
              <a:buFont typeface="+mj-lt"/>
              <a:buAutoNum type="arabicPeriod"/>
            </a:pPr>
            <a:r>
              <a:rPr lang="en-US" sz="1350" dirty="0" smtClean="0"/>
              <a:t>OK Department of Mental Health and Substance Abuse Services: D</a:t>
            </a:r>
          </a:p>
          <a:p>
            <a:pPr marL="800100" lvl="1" indent="-342900">
              <a:spcBef>
                <a:spcPts val="0"/>
              </a:spcBef>
              <a:buClrTx/>
              <a:buSzPct val="100000"/>
              <a:buFont typeface="+mj-lt"/>
              <a:buAutoNum type="arabicPeriod"/>
            </a:pPr>
            <a:r>
              <a:rPr lang="en-US" sz="1350" dirty="0" smtClean="0"/>
              <a:t>OK Office of State Finance: D</a:t>
            </a:r>
          </a:p>
          <a:p>
            <a:pPr marL="800100" lvl="1" indent="-342900">
              <a:spcBef>
                <a:spcPts val="0"/>
              </a:spcBef>
              <a:buClrTx/>
              <a:buSzPct val="100000"/>
              <a:buFont typeface="+mj-lt"/>
              <a:buAutoNum type="arabicPeriod"/>
            </a:pPr>
            <a:r>
              <a:rPr lang="en-US" sz="1350" dirty="0" smtClean="0"/>
              <a:t>Oklahoma State Chamber of Commerce: D</a:t>
            </a:r>
          </a:p>
          <a:p>
            <a:pPr marL="800100" lvl="1" indent="-342900">
              <a:spcBef>
                <a:spcPts val="0"/>
              </a:spcBef>
              <a:buClrTx/>
              <a:buSzPct val="100000"/>
              <a:buFont typeface="+mj-lt"/>
              <a:buAutoNum type="arabicPeriod"/>
            </a:pPr>
            <a:r>
              <a:rPr lang="en-US" sz="1350" dirty="0" smtClean="0"/>
              <a:t>OK State Regents for Higher Education: A, D, T</a:t>
            </a:r>
          </a:p>
          <a:p>
            <a:pPr marL="800100" lvl="1" indent="-342900">
              <a:spcBef>
                <a:spcPts val="0"/>
              </a:spcBef>
              <a:buClrTx/>
              <a:buSzPct val="100000"/>
              <a:buFont typeface="+mj-lt"/>
              <a:buAutoNum type="arabicPeriod"/>
            </a:pPr>
            <a:r>
              <a:rPr lang="en-US" sz="1350" dirty="0" smtClean="0"/>
              <a:t>OK State Supreme Court: D</a:t>
            </a:r>
          </a:p>
          <a:p>
            <a:pPr marL="800100" lvl="1" indent="-342900">
              <a:spcBef>
                <a:spcPts val="0"/>
              </a:spcBef>
              <a:buClrTx/>
              <a:buSzPct val="100000"/>
              <a:buFont typeface="+mj-lt"/>
              <a:buAutoNum type="arabicPeriod"/>
            </a:pPr>
            <a:r>
              <a:rPr lang="en-US" sz="1350" dirty="0" smtClean="0"/>
              <a:t>OK Tax Commission: D</a:t>
            </a:r>
          </a:p>
          <a:p>
            <a:pPr marL="800100" lvl="1" indent="-342900">
              <a:spcBef>
                <a:spcPts val="0"/>
              </a:spcBef>
              <a:buClrTx/>
              <a:buSzPct val="100000"/>
              <a:buFont typeface="+mj-lt"/>
              <a:buAutoNum type="arabicPeriod"/>
            </a:pPr>
            <a:r>
              <a:rPr lang="en-US" sz="1350" dirty="0" smtClean="0"/>
              <a:t>Tulsa County Court Services: D</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110</a:t>
            </a:fld>
            <a:endParaRPr lang="en-US"/>
          </a:p>
        </p:txBody>
      </p:sp>
    </p:spTree>
    <p:extLst>
      <p:ext uri="{BB962C8B-B14F-4D97-AF65-F5344CB8AC3E}">
        <p14:creationId xmlns:p14="http://schemas.microsoft.com/office/powerpoint/2010/main" val="3095706513"/>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 (cont’d)</a:t>
            </a:r>
            <a:endParaRPr lang="en-US" dirty="0"/>
          </a:p>
        </p:txBody>
      </p:sp>
      <p:sp>
        <p:nvSpPr>
          <p:cNvPr id="3" name="Content Placeholder 2"/>
          <p:cNvSpPr>
            <a:spLocks noGrp="1"/>
          </p:cNvSpPr>
          <p:nvPr>
            <p:ph sz="half" idx="1"/>
          </p:nvPr>
        </p:nvSpPr>
        <p:spPr/>
        <p:txBody>
          <a:bodyPr/>
          <a:lstStyle/>
          <a:p>
            <a:pPr lvl="0"/>
            <a:r>
              <a:rPr lang="en-US" sz="1600" dirty="0" smtClean="0"/>
              <a:t>Military (2)</a:t>
            </a:r>
          </a:p>
          <a:p>
            <a:pPr marL="800100" lvl="1" indent="-342900">
              <a:buClrTx/>
              <a:buSzPct val="100000"/>
              <a:buFont typeface="+mj-lt"/>
              <a:buAutoNum type="arabicPeriod"/>
            </a:pPr>
            <a:r>
              <a:rPr lang="en-US" sz="1300" dirty="0" smtClean="0"/>
              <a:t>Fort Sill Army Base: E</a:t>
            </a:r>
          </a:p>
          <a:p>
            <a:pPr marL="800100" lvl="1" indent="-342900">
              <a:buClrTx/>
              <a:buSzPct val="100000"/>
              <a:buFont typeface="+mj-lt"/>
              <a:buAutoNum type="arabicPeriod"/>
            </a:pPr>
            <a:r>
              <a:rPr lang="en-US" sz="1300" dirty="0" smtClean="0"/>
              <a:t>Tinker Air Force Base: A, D, E, F, O</a:t>
            </a:r>
          </a:p>
          <a:p>
            <a:pPr lvl="0"/>
            <a:r>
              <a:rPr lang="en-US" sz="1600" dirty="0" smtClean="0"/>
              <a:t>Non-governmental/non-profit (11)</a:t>
            </a:r>
          </a:p>
          <a:p>
            <a:pPr marL="800100" lvl="1" indent="-342900">
              <a:buClrTx/>
              <a:buSzPct val="100000"/>
              <a:buFont typeface="+mj-lt"/>
              <a:buAutoNum type="arabicPeriod"/>
            </a:pPr>
            <a:r>
              <a:rPr lang="en-US" sz="1300" dirty="0" smtClean="0"/>
              <a:t>American Society of Mechanical Engineers, Oklahoma City chapter: O</a:t>
            </a:r>
          </a:p>
          <a:p>
            <a:pPr marL="800100" lvl="1" indent="-342900">
              <a:buClrTx/>
              <a:buSzPct val="100000"/>
              <a:buFont typeface="+mj-lt"/>
              <a:buAutoNum type="arabicPeriod"/>
            </a:pPr>
            <a:r>
              <a:rPr lang="en-US" sz="1300" dirty="0" smtClean="0"/>
              <a:t>Engineering Club of Oklahoma City: O</a:t>
            </a:r>
          </a:p>
          <a:p>
            <a:pPr marL="800100" lvl="1" indent="-342900">
              <a:buClrTx/>
              <a:buSzPct val="100000"/>
              <a:buFont typeface="+mj-lt"/>
              <a:buAutoNum type="arabicPeriod"/>
            </a:pPr>
            <a:r>
              <a:rPr lang="en-US" sz="1300" dirty="0" smtClean="0"/>
              <a:t>Lions Club of Norman OK: O</a:t>
            </a:r>
          </a:p>
          <a:p>
            <a:pPr marL="800100" lvl="1" indent="-342900">
              <a:buClrTx/>
              <a:buSzPct val="100000"/>
              <a:buFont typeface="+mj-lt"/>
              <a:buAutoNum type="arabicPeriod"/>
            </a:pPr>
            <a:r>
              <a:rPr lang="en-US" sz="1300" dirty="0" smtClean="0"/>
              <a:t>Lions Club of Shawnee OK: O</a:t>
            </a:r>
          </a:p>
          <a:p>
            <a:pPr marL="800100" lvl="1" indent="-342900">
              <a:buClrTx/>
              <a:buSzPct val="100000"/>
              <a:buFont typeface="+mj-lt"/>
              <a:buAutoNum type="arabicPeriod"/>
            </a:pPr>
            <a:r>
              <a:rPr lang="en-US" sz="1300" dirty="0" smtClean="0"/>
              <a:t>Norman Science Café: O</a:t>
            </a:r>
          </a:p>
          <a:p>
            <a:pPr marL="800100" lvl="1" indent="-342900">
              <a:buClrTx/>
              <a:buSzPct val="100000"/>
              <a:buFont typeface="+mj-lt"/>
              <a:buAutoNum type="arabicPeriod"/>
            </a:pPr>
            <a:r>
              <a:rPr lang="en-US" sz="1300" dirty="0" smtClean="0"/>
              <a:t>Oklahoma EPSCoR: D</a:t>
            </a:r>
          </a:p>
          <a:p>
            <a:pPr marL="800100" lvl="1" indent="-342900">
              <a:buClrTx/>
              <a:buSzPct val="100000"/>
              <a:buFont typeface="+mj-lt"/>
              <a:buAutoNum type="arabicPeriod"/>
            </a:pPr>
            <a:r>
              <a:rPr lang="en-US" sz="1300" dirty="0" smtClean="0"/>
              <a:t>Oklahoma Historical Society: D</a:t>
            </a:r>
          </a:p>
          <a:p>
            <a:pPr marL="800100" lvl="1" indent="-342900">
              <a:buClrTx/>
              <a:buSzPct val="100000"/>
              <a:buFont typeface="+mj-lt"/>
              <a:buAutoNum type="arabicPeriod"/>
            </a:pPr>
            <a:r>
              <a:rPr lang="en-US" sz="1300" dirty="0" smtClean="0"/>
              <a:t>Oklahoma Innovation Institute/Tulsa Research Partners: A, D, E, O, P</a:t>
            </a:r>
          </a:p>
          <a:p>
            <a:pPr marL="800100" lvl="1" indent="-342900">
              <a:buClrTx/>
              <a:buSzPct val="100000"/>
              <a:buFont typeface="+mj-lt"/>
              <a:buAutoNum type="arabicPeriod"/>
            </a:pPr>
            <a:r>
              <a:rPr lang="en-US" sz="1300" dirty="0" smtClean="0"/>
              <a:t>Oklahoma Medical Research Foundation:       A, D, P</a:t>
            </a:r>
          </a:p>
          <a:p>
            <a:pPr marL="800100" lvl="1" indent="-342900">
              <a:buClrTx/>
              <a:buSzPct val="100000"/>
              <a:buFont typeface="+mj-lt"/>
              <a:buAutoNum type="arabicPeriod"/>
            </a:pPr>
            <a:r>
              <a:rPr lang="en-US" sz="1300" dirty="0" smtClean="0"/>
              <a:t>Oklahoma Nanotechnology Initiative: D</a:t>
            </a:r>
          </a:p>
          <a:p>
            <a:pPr marL="800100" lvl="1" indent="-342900">
              <a:buClrTx/>
              <a:buSzPct val="100000"/>
              <a:buFont typeface="+mj-lt"/>
              <a:buAutoNum type="arabicPeriod"/>
            </a:pPr>
            <a:r>
              <a:rPr lang="en-US" sz="1300" dirty="0" smtClean="0"/>
              <a:t>Samuel Noble Roberts Foundation (</a:t>
            </a:r>
            <a:r>
              <a:rPr lang="en-US" sz="1300" b="1" u="sng" dirty="0" smtClean="0"/>
              <a:t>rural</a:t>
            </a:r>
            <a:r>
              <a:rPr lang="en-US" sz="1300" dirty="0" smtClean="0"/>
              <a:t>):      A, D, E, F, T</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111</a:t>
            </a:fld>
            <a:endParaRPr lang="en-US"/>
          </a:p>
        </p:txBody>
      </p:sp>
    </p:spTree>
    <p:extLst>
      <p:ext uri="{BB962C8B-B14F-4D97-AF65-F5344CB8AC3E}">
        <p14:creationId xmlns:p14="http://schemas.microsoft.com/office/powerpoint/2010/main" val="3531590705"/>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112</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a:t>External research funding </a:t>
            </a:r>
            <a:r>
              <a:rPr lang="en-US" dirty="0" smtClean="0"/>
              <a:t>to OK institutions facilitated by OCII lead institutions (</a:t>
            </a:r>
            <a:r>
              <a:rPr lang="en-US" dirty="0"/>
              <a:t>Fall 2001- </a:t>
            </a:r>
            <a:r>
              <a:rPr lang="en-US" dirty="0" smtClean="0"/>
              <a:t>Summer </a:t>
            </a:r>
            <a:r>
              <a:rPr lang="en-US" dirty="0" smtClean="0"/>
              <a:t>2016): </a:t>
            </a:r>
            <a:r>
              <a:rPr lang="en-US" b="1" dirty="0" smtClean="0"/>
              <a:t>over $174M</a:t>
            </a:r>
          </a:p>
          <a:p>
            <a:pPr>
              <a:spcBef>
                <a:spcPts val="0"/>
              </a:spcBef>
            </a:pPr>
            <a:r>
              <a:rPr lang="en-US" dirty="0" smtClean="0"/>
              <a:t>Funded projects facilitated: </a:t>
            </a:r>
            <a:r>
              <a:rPr lang="en-US" b="1" dirty="0" smtClean="0"/>
              <a:t>over 300</a:t>
            </a:r>
          </a:p>
          <a:p>
            <a:pPr>
              <a:spcBef>
                <a:spcPts val="0"/>
              </a:spcBef>
            </a:pPr>
            <a:r>
              <a:rPr lang="en-US" dirty="0" smtClean="0"/>
              <a:t>OK </a:t>
            </a:r>
            <a:r>
              <a:rPr lang="en-US" dirty="0"/>
              <a:t>faculty and </a:t>
            </a:r>
            <a:r>
              <a:rPr lang="en-US" dirty="0" smtClean="0"/>
              <a:t>staff: </a:t>
            </a:r>
            <a:r>
              <a:rPr lang="en-US" b="1" dirty="0" smtClean="0"/>
              <a:t>over 130 </a:t>
            </a:r>
            <a:r>
              <a:rPr lang="en-US" dirty="0"/>
              <a:t>in </a:t>
            </a:r>
            <a:r>
              <a:rPr lang="en-US" b="1" dirty="0" smtClean="0"/>
              <a:t>~20</a:t>
            </a:r>
            <a:r>
              <a:rPr lang="en-US" dirty="0" smtClean="0"/>
              <a:t> </a:t>
            </a:r>
            <a:r>
              <a:rPr lang="en-US" dirty="0"/>
              <a:t>academic </a:t>
            </a:r>
            <a:r>
              <a:rPr lang="en-US" dirty="0" smtClean="0"/>
              <a:t>disciplines</a:t>
            </a:r>
          </a:p>
          <a:p>
            <a:pPr>
              <a:spcBef>
                <a:spcPts val="0"/>
              </a:spcBef>
            </a:pPr>
            <a:r>
              <a:rPr lang="en-US" dirty="0" smtClean="0"/>
              <a:t>Publications facilitated: </a:t>
            </a:r>
            <a:r>
              <a:rPr lang="en-US" b="1" dirty="0" smtClean="0"/>
              <a:t>over 1600</a:t>
            </a:r>
            <a:endParaRPr lang="en-US" b="1" dirty="0"/>
          </a:p>
        </p:txBody>
      </p:sp>
    </p:spTree>
    <p:extLst>
      <p:ext uri="{BB962C8B-B14F-4D97-AF65-F5344CB8AC3E}">
        <p14:creationId xmlns:p14="http://schemas.microsoft.com/office/powerpoint/2010/main" val="36107321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113</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Specifically needed OCII just to be funded: </a:t>
            </a:r>
            <a:r>
              <a:rPr lang="en-US" b="1" dirty="0" smtClean="0"/>
              <a:t>over $43M</a:t>
            </a:r>
          </a:p>
          <a:p>
            <a:pPr>
              <a:spcBef>
                <a:spcPts val="0"/>
              </a:spcBef>
              <a:buNone/>
            </a:pPr>
            <a:r>
              <a:rPr lang="en-US" b="1" dirty="0" smtClean="0"/>
              <a:t>	</a:t>
            </a:r>
            <a:r>
              <a:rPr lang="en-US" dirty="0" smtClean="0"/>
              <a:t>(OneOCII necessary but far from sufficient)</a:t>
            </a:r>
            <a:endParaRPr lang="en-US" b="1" dirty="0" smtClean="0"/>
          </a:p>
          <a:p>
            <a:pPr marL="914400" lvl="1" indent="-457200">
              <a:spcBef>
                <a:spcPts val="0"/>
              </a:spcBef>
              <a:buClrTx/>
              <a:buSzPct val="100000"/>
              <a:buFont typeface="+mj-lt"/>
              <a:buAutoNum type="arabicPeriod"/>
            </a:pPr>
            <a:r>
              <a:rPr lang="en-US" sz="2100" dirty="0" smtClean="0"/>
              <a:t>NSF EPSCoR RII Track-1 (2008-13): $15M to OK</a:t>
            </a:r>
          </a:p>
          <a:p>
            <a:pPr marL="914400" lvl="1" indent="-457200">
              <a:spcBef>
                <a:spcPts val="0"/>
              </a:spcBef>
              <a:buClrTx/>
              <a:buSzPct val="100000"/>
              <a:buFont typeface="+mj-lt"/>
              <a:buAutoNum type="arabicPeriod"/>
            </a:pPr>
            <a:r>
              <a:rPr lang="en-US" sz="2100" dirty="0" smtClean="0"/>
              <a:t>NSF EPSCoR RII Track-1 (2013-18): $20M to OK (+$4M Regents)</a:t>
            </a:r>
          </a:p>
          <a:p>
            <a:pPr marL="914400" lvl="1" indent="-457200">
              <a:spcBef>
                <a:spcPts val="0"/>
              </a:spcBef>
              <a:buClrTx/>
              <a:buSzPct val="100000"/>
              <a:buFont typeface="+mj-lt"/>
              <a:buAutoNum type="arabicPeriod"/>
            </a:pPr>
            <a:r>
              <a:rPr lang="en-US" sz="2100" dirty="0" smtClean="0"/>
              <a:t>NSF EPSCoR RII Track-2: $3M to OK</a:t>
            </a:r>
          </a:p>
          <a:p>
            <a:pPr marL="914400" lvl="1" indent="-457200">
              <a:spcBef>
                <a:spcPts val="0"/>
              </a:spcBef>
              <a:buClrTx/>
              <a:buSzPct val="100000"/>
              <a:buFont typeface="+mj-lt"/>
              <a:buAutoNum type="arabicPeriod"/>
            </a:pPr>
            <a:r>
              <a:rPr lang="en-US" sz="2100" dirty="0" smtClean="0"/>
              <a:t>NSF EPSCoR RII C2: $1.17M to OK</a:t>
            </a:r>
          </a:p>
          <a:p>
            <a:pPr marL="914400" lvl="1" indent="-457200">
              <a:spcBef>
                <a:spcPts val="0"/>
              </a:spcBef>
              <a:buClrTx/>
              <a:buSzPct val="100000"/>
              <a:buFont typeface="+mj-lt"/>
              <a:buAutoNum type="arabicPeriod"/>
            </a:pPr>
            <a:r>
              <a:rPr lang="en-US" sz="2100" dirty="0" smtClean="0"/>
              <a:t>NSF MRI (OU): $793K</a:t>
            </a:r>
          </a:p>
          <a:p>
            <a:pPr marL="914400" lvl="1" indent="-457200">
              <a:spcBef>
                <a:spcPts val="0"/>
              </a:spcBef>
              <a:buClrTx/>
              <a:buSzPct val="100000"/>
              <a:buFont typeface="+mj-lt"/>
              <a:buAutoNum type="arabicPeriod"/>
            </a:pPr>
            <a:r>
              <a:rPr lang="en-US" sz="2100" dirty="0" smtClean="0"/>
              <a:t>NSF MRI (OSU): $908K, $951K</a:t>
            </a:r>
          </a:p>
          <a:p>
            <a:pPr marL="914400" lvl="1" indent="-457200">
              <a:spcBef>
                <a:spcPts val="0"/>
              </a:spcBef>
              <a:buClrTx/>
              <a:buSzPct val="100000"/>
              <a:buFont typeface="+mj-lt"/>
              <a:buAutoNum type="arabicPeriod"/>
            </a:pPr>
            <a:r>
              <a:rPr lang="en-US" sz="2100" dirty="0" smtClean="0"/>
              <a:t>NSF MRI (Langston U): $250K</a:t>
            </a:r>
          </a:p>
          <a:p>
            <a:pPr marL="914400" lvl="1" indent="-457200">
              <a:spcBef>
                <a:spcPts val="0"/>
              </a:spcBef>
              <a:buClrTx/>
              <a:buSzPct val="100000"/>
              <a:buFont typeface="+mj-lt"/>
              <a:buAutoNum type="arabicPeriod"/>
            </a:pPr>
            <a:r>
              <a:rPr lang="en-US" sz="2100" dirty="0" smtClean="0"/>
              <a:t>NSF CC-NIE (OU, OSU, LU, OII, OneNet): $500K</a:t>
            </a:r>
          </a:p>
          <a:p>
            <a:pPr marL="914400" lvl="1" indent="-457200">
              <a:spcBef>
                <a:spcPts val="0"/>
              </a:spcBef>
              <a:buClrTx/>
              <a:buSzPct val="100000"/>
              <a:buFont typeface="+mj-lt"/>
              <a:buAutoNum type="arabicPeriod"/>
            </a:pPr>
            <a:r>
              <a:rPr lang="en-US" sz="2100" dirty="0" smtClean="0"/>
              <a:t>NSF MRI (UCO): $305K</a:t>
            </a:r>
          </a:p>
          <a:p>
            <a:pPr marL="914400" lvl="1" indent="-457200">
              <a:spcBef>
                <a:spcPts val="0"/>
              </a:spcBef>
              <a:buClrTx/>
              <a:buSzPct val="100000"/>
              <a:buFont typeface="+mj-lt"/>
              <a:buAutoNum type="arabicPeriod"/>
            </a:pPr>
            <a:r>
              <a:rPr lang="en-US" sz="2100" dirty="0" smtClean="0"/>
              <a:t>NSF CC*IIE (OU): $400K</a:t>
            </a:r>
          </a:p>
          <a:p>
            <a:pPr marL="914400" lvl="1" indent="-457200">
              <a:spcBef>
                <a:spcPts val="0"/>
              </a:spcBef>
              <a:buClrTx/>
              <a:buSzPct val="100000"/>
              <a:buFont typeface="+mj-lt"/>
              <a:buAutoNum type="arabicPeriod"/>
            </a:pPr>
            <a:r>
              <a:rPr lang="en-US" sz="2100" dirty="0" smtClean="0"/>
              <a:t>NSF CC*IIE (GPN, OneNet, others): $130K</a:t>
            </a:r>
          </a:p>
          <a:p>
            <a:pPr marL="914400" lvl="1" indent="-457200">
              <a:spcBef>
                <a:spcPts val="0"/>
              </a:spcBef>
              <a:buClrTx/>
              <a:buSzPct val="100000"/>
              <a:buFont typeface="+mj-lt"/>
              <a:buAutoNum type="arabicPeriod"/>
            </a:pPr>
            <a:r>
              <a:rPr lang="en-US" sz="2100" dirty="0" smtClean="0"/>
              <a:t>NSF MRI (TU): $180K</a:t>
            </a:r>
          </a:p>
        </p:txBody>
      </p:sp>
    </p:spTree>
    <p:extLst>
      <p:ext uri="{BB962C8B-B14F-4D97-AF65-F5344CB8AC3E}">
        <p14:creationId xmlns:p14="http://schemas.microsoft.com/office/powerpoint/2010/main" val="166839815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114</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MRI Grants</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NSF Major Research Instrumentation for CI: </a:t>
            </a:r>
            <a:r>
              <a:rPr lang="en-US" b="1" dirty="0" smtClean="0"/>
              <a:t>over $2.5M</a:t>
            </a:r>
          </a:p>
          <a:p>
            <a:pPr lvl="1">
              <a:spcBef>
                <a:spcPts val="0"/>
              </a:spcBef>
            </a:pPr>
            <a:r>
              <a:rPr lang="en-US" sz="2100" dirty="0" smtClean="0"/>
              <a:t>NSF MRI (OU): $340K, 2003</a:t>
            </a:r>
            <a:r>
              <a:rPr lang="en-US" sz="2100" dirty="0"/>
              <a:t>; $793K, </a:t>
            </a:r>
            <a:r>
              <a:rPr lang="en-US" sz="2100" dirty="0" smtClean="0"/>
              <a:t>2010; submitting 2016</a:t>
            </a:r>
          </a:p>
          <a:p>
            <a:pPr lvl="1">
              <a:spcBef>
                <a:spcPts val="0"/>
              </a:spcBef>
            </a:pPr>
            <a:r>
              <a:rPr lang="en-US" sz="2100" dirty="0" smtClean="0"/>
              <a:t>NSF MRI (OSU): $908K, 2011; $951K, </a:t>
            </a:r>
            <a:r>
              <a:rPr lang="en-US" sz="2100" dirty="0" smtClean="0"/>
              <a:t>2016</a:t>
            </a:r>
            <a:endParaRPr lang="en-US" sz="2100" dirty="0" smtClean="0"/>
          </a:p>
          <a:p>
            <a:pPr lvl="1">
              <a:spcBef>
                <a:spcPts val="0"/>
              </a:spcBef>
            </a:pPr>
            <a:r>
              <a:rPr lang="en-US" sz="2100" dirty="0" smtClean="0"/>
              <a:t>NSF MRI (Langston U): $250K, 2012</a:t>
            </a:r>
          </a:p>
          <a:p>
            <a:pPr lvl="1">
              <a:spcBef>
                <a:spcPts val="0"/>
              </a:spcBef>
            </a:pPr>
            <a:r>
              <a:rPr lang="en-US" sz="2100" dirty="0" smtClean="0"/>
              <a:t>NSF MRI (UCO): $305K, 2014</a:t>
            </a:r>
          </a:p>
          <a:p>
            <a:pPr lvl="1">
              <a:spcBef>
                <a:spcPts val="0"/>
              </a:spcBef>
            </a:pPr>
            <a:r>
              <a:rPr lang="en-US" sz="2100" dirty="0" smtClean="0"/>
              <a:t>NSF MRI (TU): $180K, </a:t>
            </a:r>
            <a:r>
              <a:rPr lang="en-US" sz="2100" dirty="0" smtClean="0"/>
              <a:t>2016</a:t>
            </a:r>
            <a:endParaRPr lang="en-US" sz="2100" dirty="0" smtClean="0"/>
          </a:p>
          <a:p>
            <a:pPr>
              <a:spcBef>
                <a:spcPts val="0"/>
              </a:spcBef>
            </a:pPr>
            <a:r>
              <a:rPr lang="en-US" sz="2300" dirty="0" smtClean="0"/>
              <a:t>How do we stack up (since 2001 when OSCER was founded)?</a:t>
            </a:r>
          </a:p>
          <a:p>
            <a:pPr lvl="1">
              <a:spcBef>
                <a:spcPts val="0"/>
              </a:spcBef>
            </a:pPr>
            <a:r>
              <a:rPr lang="en-US" sz="2100" u="sng" dirty="0" smtClean="0"/>
              <a:t>OK</a:t>
            </a:r>
            <a:r>
              <a:rPr lang="en-US" sz="2100" dirty="0" smtClean="0"/>
              <a:t>: </a:t>
            </a:r>
            <a:r>
              <a:rPr lang="en-US" sz="2100" dirty="0"/>
              <a:t>15.5% of </a:t>
            </a:r>
            <a:r>
              <a:rPr lang="en-US" sz="2100" dirty="0" smtClean="0"/>
              <a:t>funding, 11% of PIs, 13% of awards</a:t>
            </a:r>
          </a:p>
          <a:p>
            <a:pPr lvl="1">
              <a:spcBef>
                <a:spcPts val="0"/>
              </a:spcBef>
            </a:pPr>
            <a:r>
              <a:rPr lang="en-US" sz="2100" u="sng" dirty="0" smtClean="0"/>
              <a:t>OU</a:t>
            </a:r>
            <a:r>
              <a:rPr lang="en-US" sz="2100" dirty="0" smtClean="0"/>
              <a:t>: 13.5% of funding</a:t>
            </a:r>
          </a:p>
          <a:p>
            <a:pPr lvl="2">
              <a:spcBef>
                <a:spcPts val="0"/>
              </a:spcBef>
            </a:pPr>
            <a:r>
              <a:rPr lang="en-US" sz="1900" dirty="0" smtClean="0"/>
              <a:t>Among units, IT is 4</a:t>
            </a:r>
            <a:r>
              <a:rPr lang="en-US" sz="1900" baseline="30000" dirty="0" smtClean="0"/>
              <a:t>th</a:t>
            </a:r>
            <a:r>
              <a:rPr lang="en-US" sz="1900" dirty="0" smtClean="0"/>
              <a:t> in number of awards, 4</a:t>
            </a:r>
            <a:r>
              <a:rPr lang="en-US" sz="1900" baseline="30000" dirty="0" smtClean="0"/>
              <a:t>th</a:t>
            </a:r>
            <a:r>
              <a:rPr lang="en-US" sz="1900" dirty="0" smtClean="0"/>
              <a:t> in total funding.</a:t>
            </a:r>
          </a:p>
          <a:p>
            <a:pPr lvl="2">
              <a:spcBef>
                <a:spcPts val="0"/>
              </a:spcBef>
            </a:pPr>
            <a:r>
              <a:rPr lang="en-US" sz="1900" dirty="0" smtClean="0"/>
              <a:t>Among PIs, Neeman is 1</a:t>
            </a:r>
            <a:r>
              <a:rPr lang="en-US" sz="1900" baseline="30000" dirty="0" smtClean="0"/>
              <a:t>st</a:t>
            </a:r>
            <a:r>
              <a:rPr lang="en-US" sz="1900" dirty="0" smtClean="0"/>
              <a:t> in awards and 1</a:t>
            </a:r>
            <a:r>
              <a:rPr lang="en-US" sz="1900" baseline="30000" dirty="0" smtClean="0"/>
              <a:t>st</a:t>
            </a:r>
            <a:r>
              <a:rPr lang="en-US" sz="1900" dirty="0" smtClean="0"/>
              <a:t> in funding (13.5%).</a:t>
            </a:r>
          </a:p>
          <a:p>
            <a:pPr lvl="1">
              <a:spcBef>
                <a:spcPts val="0"/>
              </a:spcBef>
            </a:pPr>
            <a:r>
              <a:rPr lang="en-US" sz="2100" u="sng" dirty="0" smtClean="0"/>
              <a:t>OSU</a:t>
            </a:r>
            <a:r>
              <a:rPr lang="en-US" sz="2100" dirty="0" smtClean="0"/>
              <a:t>: 18.5% of funding</a:t>
            </a:r>
          </a:p>
          <a:p>
            <a:pPr lvl="1">
              <a:spcBef>
                <a:spcPts val="0"/>
              </a:spcBef>
            </a:pPr>
            <a:r>
              <a:rPr lang="en-US" sz="2100" u="sng" dirty="0" smtClean="0"/>
              <a:t>Langston U</a:t>
            </a:r>
            <a:r>
              <a:rPr lang="en-US" sz="2100" dirty="0" smtClean="0"/>
              <a:t>: 100% of funding</a:t>
            </a:r>
          </a:p>
          <a:p>
            <a:pPr lvl="1">
              <a:spcBef>
                <a:spcPts val="0"/>
              </a:spcBef>
            </a:pPr>
            <a:r>
              <a:rPr lang="en-US" sz="2100" u="sng" dirty="0" smtClean="0"/>
              <a:t>UCO</a:t>
            </a:r>
            <a:r>
              <a:rPr lang="en-US" sz="2100" dirty="0" smtClean="0"/>
              <a:t>: 70% of funding; </a:t>
            </a:r>
            <a:r>
              <a:rPr lang="en-US" sz="2100" dirty="0" err="1" smtClean="0"/>
              <a:t>Lemley</a:t>
            </a:r>
            <a:r>
              <a:rPr lang="en-US" sz="2100" dirty="0" smtClean="0"/>
              <a:t> is 1</a:t>
            </a:r>
            <a:r>
              <a:rPr lang="en-US" sz="2100" baseline="30000" dirty="0" smtClean="0"/>
              <a:t>st</a:t>
            </a:r>
            <a:r>
              <a:rPr lang="en-US" sz="2100" dirty="0" smtClean="0"/>
              <a:t> in funding</a:t>
            </a:r>
          </a:p>
          <a:p>
            <a:pPr lvl="1">
              <a:spcBef>
                <a:spcPts val="0"/>
              </a:spcBef>
            </a:pPr>
            <a:endParaRPr lang="en-US" sz="2100" dirty="0" smtClean="0"/>
          </a:p>
        </p:txBody>
      </p:sp>
    </p:spTree>
    <p:extLst>
      <p:ext uri="{BB962C8B-B14F-4D97-AF65-F5344CB8AC3E}">
        <p14:creationId xmlns:p14="http://schemas.microsoft.com/office/powerpoint/2010/main" val="94632891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Education</a:t>
            </a:r>
            <a:endParaRPr lang="en-US" dirty="0"/>
          </a:p>
        </p:txBody>
      </p:sp>
      <p:sp>
        <p:nvSpPr>
          <p:cNvPr id="3" name="Content Placeholder 2"/>
          <p:cNvSpPr>
            <a:spLocks noGrp="1"/>
          </p:cNvSpPr>
          <p:nvPr>
            <p:ph idx="1"/>
          </p:nvPr>
        </p:nvSpPr>
        <p:spPr>
          <a:xfrm>
            <a:off x="533400" y="1143000"/>
            <a:ext cx="8382000" cy="4648200"/>
          </a:xfrm>
        </p:spPr>
        <p:txBody>
          <a:bodyPr/>
          <a:lstStyle/>
          <a:p>
            <a:pPr>
              <a:spcBef>
                <a:spcPts val="0"/>
              </a:spcBef>
              <a:buNone/>
            </a:pPr>
            <a:r>
              <a:rPr lang="en-US" b="1" dirty="0" smtClean="0"/>
              <a:t>Teaching: </a:t>
            </a:r>
            <a:r>
              <a:rPr lang="en-US" b="1" dirty="0"/>
              <a:t>9</a:t>
            </a:r>
            <a:r>
              <a:rPr lang="en-US" b="1" dirty="0" smtClean="0"/>
              <a:t> institutions including 3 MSIs</a:t>
            </a:r>
          </a:p>
          <a:p>
            <a:pPr>
              <a:spcBef>
                <a:spcPts val="0"/>
              </a:spcBef>
            </a:pPr>
            <a:r>
              <a:rPr lang="en-US" dirty="0" smtClean="0"/>
              <a:t>Teaching/taught parallel computing using OneOCII resources:</a:t>
            </a:r>
          </a:p>
          <a:p>
            <a:pPr lvl="1">
              <a:spcBef>
                <a:spcPts val="0"/>
              </a:spcBef>
            </a:pPr>
            <a:r>
              <a:rPr lang="en-US" sz="2000" u="sng" dirty="0" smtClean="0"/>
              <a:t>Cameron U</a:t>
            </a:r>
            <a:r>
              <a:rPr lang="en-US" sz="2000" dirty="0" smtClean="0"/>
              <a:t> – multiple times</a:t>
            </a:r>
          </a:p>
          <a:p>
            <a:pPr lvl="1">
              <a:spcBef>
                <a:spcPts val="0"/>
              </a:spcBef>
            </a:pPr>
            <a:r>
              <a:rPr lang="en-US" sz="2000" u="sng" dirty="0" smtClean="0"/>
              <a:t>East Central U</a:t>
            </a:r>
            <a:r>
              <a:rPr lang="en-US" sz="2000" dirty="0" smtClean="0"/>
              <a:t> (NASNI)</a:t>
            </a:r>
          </a:p>
          <a:p>
            <a:pPr lvl="1">
              <a:spcBef>
                <a:spcPts val="0"/>
              </a:spcBef>
            </a:pPr>
            <a:r>
              <a:rPr lang="en-US" sz="2000" u="sng" dirty="0" smtClean="0"/>
              <a:t>Oklahoma City U</a:t>
            </a:r>
            <a:r>
              <a:rPr lang="en-US" sz="2000" dirty="0" smtClean="0"/>
              <a:t> – multiple times</a:t>
            </a:r>
            <a:endParaRPr lang="en-US" sz="2000" u="sng" dirty="0" smtClean="0"/>
          </a:p>
          <a:p>
            <a:pPr lvl="1">
              <a:spcBef>
                <a:spcPts val="0"/>
              </a:spcBef>
            </a:pPr>
            <a:r>
              <a:rPr lang="en-US" sz="2000" u="sng" dirty="0" smtClean="0"/>
              <a:t>Southwestern Oklahoma State U</a:t>
            </a:r>
            <a:endParaRPr lang="en-US" sz="2000" dirty="0" smtClean="0"/>
          </a:p>
          <a:p>
            <a:pPr>
              <a:spcBef>
                <a:spcPts val="0"/>
              </a:spcBef>
            </a:pPr>
            <a:r>
              <a:rPr lang="en-US" dirty="0" smtClean="0"/>
              <a:t>Taught parallel computing via LittleFe baby supercomputer and OneOCII resources:</a:t>
            </a:r>
          </a:p>
          <a:p>
            <a:pPr lvl="1">
              <a:spcBef>
                <a:spcPts val="0"/>
              </a:spcBef>
            </a:pPr>
            <a:r>
              <a:rPr lang="en-US" sz="2000" u="sng" dirty="0" smtClean="0"/>
              <a:t>Southeastern Oklahoma State U</a:t>
            </a:r>
            <a:r>
              <a:rPr lang="en-US" sz="2000" dirty="0" smtClean="0"/>
              <a:t> (NASNI) – multiple times</a:t>
            </a:r>
          </a:p>
          <a:p>
            <a:pPr>
              <a:spcBef>
                <a:spcPts val="0"/>
              </a:spcBef>
            </a:pPr>
            <a:r>
              <a:rPr lang="en-US" dirty="0" smtClean="0"/>
              <a:t>Taught computational chemistry using OSCER resources:</a:t>
            </a:r>
          </a:p>
          <a:p>
            <a:pPr lvl="1">
              <a:spcBef>
                <a:spcPts val="0"/>
              </a:spcBef>
            </a:pPr>
            <a:r>
              <a:rPr lang="en-US" sz="2000" u="sng" dirty="0" smtClean="0"/>
              <a:t>Northeastern State U</a:t>
            </a:r>
            <a:r>
              <a:rPr lang="en-US" sz="2000" dirty="0" smtClean="0"/>
              <a:t> (NASNI) – multiple times</a:t>
            </a:r>
          </a:p>
          <a:p>
            <a:pPr lvl="1">
              <a:spcBef>
                <a:spcPts val="0"/>
              </a:spcBef>
            </a:pPr>
            <a:r>
              <a:rPr lang="en-US" sz="2000" u="sng" dirty="0" smtClean="0"/>
              <a:t>Southern Nazarene U</a:t>
            </a:r>
          </a:p>
          <a:p>
            <a:pPr lvl="1">
              <a:spcBef>
                <a:spcPts val="0"/>
              </a:spcBef>
            </a:pPr>
            <a:r>
              <a:rPr lang="en-US" sz="2000" u="sng" dirty="0" smtClean="0"/>
              <a:t>Rogers State U</a:t>
            </a:r>
            <a:r>
              <a:rPr lang="en-US" sz="2000" dirty="0" smtClean="0"/>
              <a:t> – multiple times</a:t>
            </a:r>
            <a:endParaRPr lang="en-US" sz="2000" u="sng" dirty="0" smtClean="0"/>
          </a:p>
          <a:p>
            <a:pPr>
              <a:spcBef>
                <a:spcPts val="0"/>
              </a:spcBef>
            </a:pPr>
            <a:r>
              <a:rPr lang="en-US" dirty="0" smtClean="0"/>
              <a:t>Taught Bioinformatics using OCII resources:</a:t>
            </a:r>
          </a:p>
          <a:p>
            <a:pPr lvl="1">
              <a:spcBef>
                <a:spcPts val="0"/>
              </a:spcBef>
            </a:pPr>
            <a:r>
              <a:rPr lang="en-US" sz="2000" u="sng" dirty="0" smtClean="0"/>
              <a:t>U Tulsa</a:t>
            </a:r>
            <a:r>
              <a:rPr lang="en-US" sz="2000" dirty="0" smtClean="0"/>
              <a:t> – 2 semester sequence</a:t>
            </a:r>
          </a:p>
          <a:p>
            <a:pPr marL="0" indent="0">
              <a:spcBef>
                <a:spcPts val="0"/>
              </a:spcBef>
              <a:buNone/>
            </a:pPr>
            <a:endParaRPr lang="en-US" sz="12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115</a:t>
            </a:fld>
            <a:endParaRPr lang="en-US"/>
          </a:p>
        </p:txBody>
      </p:sp>
    </p:spTree>
    <p:extLst>
      <p:ext uri="{BB962C8B-B14F-4D97-AF65-F5344CB8AC3E}">
        <p14:creationId xmlns:p14="http://schemas.microsoft.com/office/powerpoint/2010/main" val="597456412"/>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Resources</a:t>
            </a:r>
            <a:endParaRPr lang="en-US" dirty="0"/>
          </a:p>
        </p:txBody>
      </p:sp>
      <p:sp>
        <p:nvSpPr>
          <p:cNvPr id="3" name="Content Placeholder 2"/>
          <p:cNvSpPr>
            <a:spLocks noGrp="1"/>
          </p:cNvSpPr>
          <p:nvPr>
            <p:ph idx="1"/>
          </p:nvPr>
        </p:nvSpPr>
        <p:spPr/>
        <p:txBody>
          <a:bodyPr/>
          <a:lstStyle/>
          <a:p>
            <a:pPr>
              <a:spcBef>
                <a:spcPts val="0"/>
              </a:spcBef>
              <a:buNone/>
            </a:pPr>
            <a:r>
              <a:rPr lang="en-US" dirty="0"/>
              <a:t>7</a:t>
            </a:r>
            <a:r>
              <a:rPr lang="en-US" dirty="0" smtClean="0"/>
              <a:t> institutions including 2 MSIs, plus C2 institutions</a:t>
            </a:r>
          </a:p>
          <a:p>
            <a:pPr>
              <a:spcBef>
                <a:spcPts val="0"/>
              </a:spcBef>
            </a:pPr>
            <a:r>
              <a:rPr lang="en-US" dirty="0" smtClean="0"/>
              <a:t>NSF Major Research Instrumentation grants: $1.95M</a:t>
            </a:r>
          </a:p>
          <a:p>
            <a:pPr lvl="1">
              <a:spcBef>
                <a:spcPts val="0"/>
              </a:spcBef>
            </a:pPr>
            <a:r>
              <a:rPr lang="en-US" u="sng" dirty="0" smtClean="0"/>
              <a:t>OU</a:t>
            </a:r>
            <a:r>
              <a:rPr lang="en-US" dirty="0" smtClean="0"/>
              <a:t>: Oklahoma  PetaStore, $793K (in production)</a:t>
            </a:r>
          </a:p>
          <a:p>
            <a:pPr lvl="1">
              <a:spcBef>
                <a:spcPts val="0"/>
              </a:spcBef>
            </a:pPr>
            <a:r>
              <a:rPr lang="en-US" u="sng" dirty="0" smtClean="0"/>
              <a:t>Oklahoma State U</a:t>
            </a:r>
            <a:r>
              <a:rPr lang="en-US" dirty="0" smtClean="0"/>
              <a:t>: Cowboy cluster, $909K (in production)</a:t>
            </a:r>
          </a:p>
          <a:p>
            <a:pPr lvl="1">
              <a:spcBef>
                <a:spcPts val="0"/>
              </a:spcBef>
            </a:pPr>
            <a:r>
              <a:rPr lang="en-US" u="sng" dirty="0" smtClean="0"/>
              <a:t>Langston U</a:t>
            </a:r>
            <a:r>
              <a:rPr lang="en-US" dirty="0" smtClean="0"/>
              <a:t>: cluster, $250K (recently deployed)</a:t>
            </a:r>
          </a:p>
          <a:p>
            <a:pPr lvl="1">
              <a:spcBef>
                <a:spcPts val="0"/>
              </a:spcBef>
            </a:pPr>
            <a:r>
              <a:rPr lang="en-US" u="sng" dirty="0" smtClean="0"/>
              <a:t>U </a:t>
            </a:r>
            <a:r>
              <a:rPr lang="en-US" u="sng" dirty="0"/>
              <a:t>Central Oklahoma</a:t>
            </a:r>
            <a:r>
              <a:rPr lang="en-US" dirty="0"/>
              <a:t>: cluster, $305K (just awarded)</a:t>
            </a:r>
          </a:p>
          <a:p>
            <a:pPr lvl="1">
              <a:spcBef>
                <a:spcPts val="0"/>
              </a:spcBef>
            </a:pPr>
            <a:r>
              <a:rPr lang="en-US" b="1" u="sng" dirty="0" smtClean="0">
                <a:solidFill>
                  <a:srgbClr val="CC00CC"/>
                </a:solidFill>
              </a:rPr>
              <a:t>NEW! U Tulsa</a:t>
            </a:r>
            <a:r>
              <a:rPr lang="en-US" dirty="0" smtClean="0"/>
              <a:t>: cluster, $180K (just awarded)</a:t>
            </a:r>
          </a:p>
          <a:p>
            <a:pPr>
              <a:spcBef>
                <a:spcPts val="0"/>
              </a:spcBef>
            </a:pPr>
            <a:r>
              <a:rPr lang="en-US" dirty="0" smtClean="0"/>
              <a:t>LittleFe baby supercomputer grants ($2500 each)</a:t>
            </a:r>
          </a:p>
          <a:p>
            <a:pPr lvl="1">
              <a:spcBef>
                <a:spcPts val="0"/>
              </a:spcBef>
            </a:pPr>
            <a:r>
              <a:rPr lang="en-US" u="sng" dirty="0" smtClean="0"/>
              <a:t>OU</a:t>
            </a:r>
            <a:r>
              <a:rPr lang="en-US" dirty="0" smtClean="0"/>
              <a:t>: Ron Barnes</a:t>
            </a:r>
          </a:p>
          <a:p>
            <a:pPr lvl="1">
              <a:spcBef>
                <a:spcPts val="0"/>
              </a:spcBef>
            </a:pPr>
            <a:r>
              <a:rPr lang="en-US" u="sng" dirty="0" smtClean="0"/>
              <a:t>Oklahoma City U</a:t>
            </a:r>
            <a:r>
              <a:rPr lang="en-US" dirty="0" smtClean="0"/>
              <a:t>: Larry Sells &amp; John </a:t>
            </a:r>
            <a:r>
              <a:rPr lang="en-US" dirty="0" err="1" smtClean="0"/>
              <a:t>Goulden</a:t>
            </a:r>
            <a:endParaRPr lang="en-US" dirty="0" smtClean="0"/>
          </a:p>
          <a:p>
            <a:pPr lvl="1">
              <a:spcBef>
                <a:spcPts val="0"/>
              </a:spcBef>
            </a:pPr>
            <a:r>
              <a:rPr lang="en-US" u="sng" dirty="0" smtClean="0"/>
              <a:t>Southeastern Oklahoma State U</a:t>
            </a:r>
            <a:r>
              <a:rPr lang="en-US" dirty="0" smtClean="0"/>
              <a:t>: Mike Morris &amp; Karl </a:t>
            </a:r>
            <a:r>
              <a:rPr lang="en-US" dirty="0" err="1" smtClean="0"/>
              <a:t>Frinkle</a:t>
            </a:r>
            <a:endParaRPr lang="en-US" dirty="0" smtClean="0"/>
          </a:p>
          <a:p>
            <a:pPr>
              <a:spcBef>
                <a:spcPts val="0"/>
              </a:spcBef>
            </a:pPr>
            <a:r>
              <a:rPr lang="en-US" dirty="0" smtClean="0"/>
              <a:t>Networking: C2 grant: $1.17M, CC-NIE grant $500K</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116</a:t>
            </a:fld>
            <a:endParaRPr lang="en-US"/>
          </a:p>
        </p:txBody>
      </p:sp>
    </p:spTree>
    <p:extLst>
      <p:ext uri="{BB962C8B-B14F-4D97-AF65-F5344CB8AC3E}">
        <p14:creationId xmlns:p14="http://schemas.microsoft.com/office/powerpoint/2010/main" val="3219753841"/>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OK Optical Initiative (NSF </a:t>
            </a:r>
            <a:r>
              <a:rPr lang="en-US" sz="3500" dirty="0" err="1" smtClean="0"/>
              <a:t>EPSCoR</a:t>
            </a:r>
            <a:r>
              <a:rPr lang="en-US" sz="3500" dirty="0" smtClean="0"/>
              <a:t> C2)</a:t>
            </a:r>
            <a:endParaRPr lang="en-US" sz="3500" dirty="0"/>
          </a:p>
        </p:txBody>
      </p:sp>
      <p:sp>
        <p:nvSpPr>
          <p:cNvPr id="3" name="Content Placeholder 2"/>
          <p:cNvSpPr>
            <a:spLocks noGrp="1"/>
          </p:cNvSpPr>
          <p:nvPr>
            <p:ph idx="1"/>
          </p:nvPr>
        </p:nvSpPr>
        <p:spPr>
          <a:xfrm>
            <a:off x="457200" y="1371600"/>
            <a:ext cx="8229600" cy="4648200"/>
          </a:xfrm>
        </p:spPr>
        <p:txBody>
          <a:bodyPr/>
          <a:lstStyle/>
          <a:p>
            <a:r>
              <a:rPr lang="en-US" dirty="0" smtClean="0"/>
              <a:t>Hardware</a:t>
            </a:r>
          </a:p>
          <a:p>
            <a:pPr lvl="1"/>
            <a:r>
              <a:rPr lang="en-US" u="sng" dirty="0" smtClean="0"/>
              <a:t>Statewide Ring upgrade</a:t>
            </a:r>
            <a:r>
              <a:rPr lang="en-US" dirty="0" smtClean="0"/>
              <a:t>: replaced routed mux/</a:t>
            </a:r>
            <a:r>
              <a:rPr lang="en-US" dirty="0" err="1" smtClean="0"/>
              <a:t>demuxes</a:t>
            </a:r>
            <a:r>
              <a:rPr lang="en-US" dirty="0" smtClean="0"/>
              <a:t> with Reconfigurable Optical Add Drop Modules: much less expensive and much more straightforward to add new 10G circuits.</a:t>
            </a:r>
          </a:p>
          <a:p>
            <a:pPr lvl="1"/>
            <a:r>
              <a:rPr lang="en-US" dirty="0" smtClean="0"/>
              <a:t>Institutional upgrades</a:t>
            </a:r>
          </a:p>
          <a:p>
            <a:pPr lvl="2"/>
            <a:r>
              <a:rPr lang="en-US" u="sng" dirty="0" smtClean="0"/>
              <a:t>OU and OSU</a:t>
            </a:r>
            <a:r>
              <a:rPr lang="en-US" dirty="0" smtClean="0"/>
              <a:t>: cluster upgraded to 10G shared from GigE (10X), then upgraded to 20G (2 x 10G) dedicated (20X), which is connected to Internet2’s 100G Innovation Platform backbone.</a:t>
            </a:r>
          </a:p>
          <a:p>
            <a:pPr lvl="2"/>
            <a:r>
              <a:rPr lang="en-US" u="sng" dirty="0" smtClean="0"/>
              <a:t>OU</a:t>
            </a:r>
            <a:r>
              <a:rPr lang="en-US" dirty="0" smtClean="0"/>
              <a:t>: mini-Science DMZ.</a:t>
            </a:r>
          </a:p>
          <a:p>
            <a:pPr lvl="2"/>
            <a:r>
              <a:rPr lang="en-US" u="sng" dirty="0" smtClean="0"/>
              <a:t>U Tulsa</a:t>
            </a:r>
            <a:r>
              <a:rPr lang="en-US" dirty="0" smtClean="0"/>
              <a:t>: upgraded to GigE from 200 Mbps (5X).</a:t>
            </a:r>
          </a:p>
          <a:p>
            <a:pPr lvl="2"/>
            <a:r>
              <a:rPr lang="en-US" u="sng" dirty="0" smtClean="0"/>
              <a:t>Samuel Roberts Noble Foundation</a:t>
            </a:r>
            <a:r>
              <a:rPr lang="en-US" dirty="0" smtClean="0"/>
              <a:t>: (private non-profit research institutions): upgraded to GigE from 45 Mbps for research (22X), 100 Mbps for commodity (2X)</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117</a:t>
            </a:fld>
            <a:endParaRPr lang="en-US"/>
          </a:p>
        </p:txBody>
      </p:sp>
    </p:spTree>
    <p:extLst>
      <p:ext uri="{BB962C8B-B14F-4D97-AF65-F5344CB8AC3E}">
        <p14:creationId xmlns:p14="http://schemas.microsoft.com/office/powerpoint/2010/main" val="2457500339"/>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OK Optical Initiative (NSF </a:t>
            </a:r>
            <a:r>
              <a:rPr lang="en-US" sz="3500" dirty="0" err="1"/>
              <a:t>EPSCoR</a:t>
            </a:r>
            <a:r>
              <a:rPr lang="en-US" sz="3500" dirty="0"/>
              <a:t> C2)</a:t>
            </a:r>
          </a:p>
        </p:txBody>
      </p:sp>
      <p:sp>
        <p:nvSpPr>
          <p:cNvPr id="3" name="Content Placeholder 2"/>
          <p:cNvSpPr>
            <a:spLocks noGrp="1"/>
          </p:cNvSpPr>
          <p:nvPr>
            <p:ph idx="1"/>
          </p:nvPr>
        </p:nvSpPr>
        <p:spPr>
          <a:xfrm>
            <a:off x="457200" y="1371600"/>
            <a:ext cx="8229600" cy="4648200"/>
          </a:xfrm>
        </p:spPr>
        <p:txBody>
          <a:bodyPr/>
          <a:lstStyle/>
          <a:p>
            <a:r>
              <a:rPr lang="en-US" dirty="0" smtClean="0"/>
              <a:t>Hardware (continued)</a:t>
            </a:r>
          </a:p>
          <a:p>
            <a:pPr lvl="1"/>
            <a:r>
              <a:rPr lang="en-US" dirty="0" smtClean="0"/>
              <a:t>Institutional Upgrades (continued)</a:t>
            </a:r>
          </a:p>
          <a:p>
            <a:pPr lvl="2"/>
            <a:r>
              <a:rPr lang="en-US" u="sng" dirty="0" smtClean="0"/>
              <a:t>Langston U</a:t>
            </a:r>
            <a:r>
              <a:rPr lang="en-US" dirty="0" smtClean="0"/>
              <a:t> (Oklahoma’s only Historically Black College or University): upgraded to 10G from 100 Mbps (100X) for research.</a:t>
            </a:r>
          </a:p>
          <a:p>
            <a:pPr lvl="2"/>
            <a:r>
              <a:rPr lang="en-US" u="sng" dirty="0" err="1" smtClean="0"/>
              <a:t>Bacone</a:t>
            </a:r>
            <a:r>
              <a:rPr lang="en-US" u="sng" dirty="0" smtClean="0"/>
              <a:t> College</a:t>
            </a:r>
            <a:r>
              <a:rPr lang="en-US" dirty="0" smtClean="0"/>
              <a:t> (Minority Serving Institution): campus backbone upgraded to 100 Mbps with GigE core from 10 Mbps (10X upgrade).</a:t>
            </a:r>
          </a:p>
          <a:p>
            <a:pPr lvl="2"/>
            <a:r>
              <a:rPr lang="en-US" u="sng" dirty="0" smtClean="0"/>
              <a:t>College of the Muscogee Nation</a:t>
            </a:r>
            <a:r>
              <a:rPr lang="en-US" dirty="0" smtClean="0"/>
              <a:t> (Tribal): network core for new residence hall.</a:t>
            </a:r>
          </a:p>
          <a:p>
            <a:pPr lvl="2"/>
            <a:r>
              <a:rPr lang="en-US" u="sng" dirty="0" smtClean="0"/>
              <a:t>Comanche Nation College</a:t>
            </a:r>
            <a:r>
              <a:rPr lang="en-US" dirty="0" smtClean="0"/>
              <a:t> (Tribal) distance learning system.</a:t>
            </a:r>
          </a:p>
          <a:p>
            <a:pPr lvl="2"/>
            <a:r>
              <a:rPr lang="en-US" u="sng" dirty="0" smtClean="0"/>
              <a:t>Pawnee Nation College</a:t>
            </a:r>
            <a:r>
              <a:rPr lang="en-US" dirty="0" smtClean="0"/>
              <a:t> (Tribal) Internet radio station, distance learning system, campus backbone upgrade to GigE.</a:t>
            </a:r>
          </a:p>
          <a:p>
            <a:r>
              <a:rPr lang="en-US" u="sng" dirty="0" smtClean="0"/>
              <a:t>OK IT Mentorship Program</a:t>
            </a:r>
            <a:endParaRPr lang="en-US" u="sng"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118</a:t>
            </a:fld>
            <a:endParaRPr lang="en-US"/>
          </a:p>
        </p:txBody>
      </p:sp>
    </p:spTree>
    <p:extLst>
      <p:ext uri="{BB962C8B-B14F-4D97-AF65-F5344CB8AC3E}">
        <p14:creationId xmlns:p14="http://schemas.microsoft.com/office/powerpoint/2010/main" val="93060587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Optical Initiative Side Effects</a:t>
            </a:r>
            <a:endParaRPr lang="en-US" dirty="0"/>
          </a:p>
        </p:txBody>
      </p:sp>
      <p:sp>
        <p:nvSpPr>
          <p:cNvPr id="3" name="Content Placeholder 2"/>
          <p:cNvSpPr>
            <a:spLocks noGrp="1"/>
          </p:cNvSpPr>
          <p:nvPr>
            <p:ph idx="1"/>
          </p:nvPr>
        </p:nvSpPr>
        <p:spPr/>
        <p:txBody>
          <a:bodyPr/>
          <a:lstStyle/>
          <a:p>
            <a:pPr>
              <a:spcBef>
                <a:spcPts val="0"/>
              </a:spcBef>
            </a:pPr>
            <a:r>
              <a:rPr lang="en-US" dirty="0" smtClean="0"/>
              <a:t>100G connection to Internet2’s Innovation Platform</a:t>
            </a:r>
          </a:p>
          <a:p>
            <a:pPr>
              <a:spcBef>
                <a:spcPts val="0"/>
              </a:spcBef>
            </a:pPr>
            <a:r>
              <a:rPr lang="en-US" dirty="0" smtClean="0"/>
              <a:t>OU+OSU Shared Services initiative: leveraging </a:t>
            </a:r>
            <a:r>
              <a:rPr lang="en-US" dirty="0"/>
              <a:t>C2 investments to create enterprise IT collaborations both within and between the </a:t>
            </a:r>
            <a:r>
              <a:rPr lang="en-US" dirty="0" smtClean="0"/>
              <a:t>institutions.</a:t>
            </a:r>
            <a:endParaRPr lang="en-US" dirty="0"/>
          </a:p>
          <a:p>
            <a:pPr lvl="1">
              <a:spcBef>
                <a:spcPts val="0"/>
              </a:spcBef>
            </a:pPr>
            <a:r>
              <a:rPr lang="en-US" dirty="0" smtClean="0"/>
              <a:t>OU Virtual </a:t>
            </a:r>
            <a:r>
              <a:rPr lang="en-US" dirty="0"/>
              <a:t>data center – highly robust</a:t>
            </a:r>
          </a:p>
          <a:p>
            <a:pPr lvl="1">
              <a:spcBef>
                <a:spcPts val="0"/>
              </a:spcBef>
            </a:pPr>
            <a:r>
              <a:rPr lang="en-US" dirty="0"/>
              <a:t>Virtualized </a:t>
            </a:r>
            <a:r>
              <a:rPr lang="en-US" dirty="0" smtClean="0"/>
              <a:t>services</a:t>
            </a:r>
            <a:endParaRPr lang="en-US" dirty="0"/>
          </a:p>
          <a:p>
            <a:pPr lvl="1">
              <a:spcBef>
                <a:spcPts val="0"/>
              </a:spcBef>
            </a:pPr>
            <a:r>
              <a:rPr lang="en-US" dirty="0"/>
              <a:t>Substantial savings from shared infrastructure and shared purchasing vehicles.</a:t>
            </a:r>
          </a:p>
          <a:p>
            <a:pPr lvl="1">
              <a:spcBef>
                <a:spcPts val="0"/>
              </a:spcBef>
            </a:pPr>
            <a:r>
              <a:rPr lang="en-US" b="1" dirty="0"/>
              <a:t>NOT AT ALL FUNDED BY C2.</a:t>
            </a:r>
          </a:p>
          <a:p>
            <a:pPr lvl="1">
              <a:spcBef>
                <a:spcPts val="0"/>
              </a:spcBef>
            </a:pPr>
            <a:r>
              <a:rPr lang="en-US" dirty="0"/>
              <a:t>But, leverages C2 capabilities – if not for the C2, Shared Services would have had to make the exact same investments in the state ring</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119</a:t>
            </a:fld>
            <a:endParaRPr lang="en-US"/>
          </a:p>
        </p:txBody>
      </p:sp>
    </p:spTree>
    <p:extLst>
      <p:ext uri="{BB962C8B-B14F-4D97-AF65-F5344CB8AC3E}">
        <p14:creationId xmlns:p14="http://schemas.microsoft.com/office/powerpoint/2010/main" val="29021888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Resources</a:t>
            </a:r>
            <a:endParaRPr lang="en-US" sz="6000"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HPC (2008-12)</a:t>
            </a:r>
            <a:endParaRPr lang="en-US" dirty="0"/>
          </a:p>
        </p:txBody>
      </p:sp>
      <p:sp>
        <p:nvSpPr>
          <p:cNvPr id="3" name="Content Placeholder 2"/>
          <p:cNvSpPr>
            <a:spLocks noGrp="1"/>
          </p:cNvSpPr>
          <p:nvPr>
            <p:ph idx="1"/>
          </p:nvPr>
        </p:nvSpPr>
        <p:spPr/>
        <p:txBody>
          <a:bodyPr/>
          <a:lstStyle/>
          <a:p>
            <a:pPr marL="0" indent="0">
              <a:buNone/>
            </a:pPr>
            <a:r>
              <a:rPr lang="en-US" dirty="0" smtClean="0"/>
              <a:t>Just over 40 TFLOPs of HPC capacity across the state:</a:t>
            </a:r>
          </a:p>
          <a:p>
            <a:r>
              <a:rPr lang="en-US" dirty="0" smtClean="0"/>
              <a:t>OU: 34.5 TFLOPs (internally funded)</a:t>
            </a:r>
          </a:p>
          <a:p>
            <a:r>
              <a:rPr lang="en-US" dirty="0" smtClean="0"/>
              <a:t>OSU: 6.3 TFLOPs (internally funded)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120</a:t>
            </a:fld>
            <a:endParaRPr lang="en-US"/>
          </a:p>
        </p:txBody>
      </p:sp>
    </p:spTree>
    <p:extLst>
      <p:ext uri="{BB962C8B-B14F-4D97-AF65-F5344CB8AC3E}">
        <p14:creationId xmlns:p14="http://schemas.microsoft.com/office/powerpoint/2010/main" val="88740129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Outreach, Training, </a:t>
            </a:r>
            <a:r>
              <a:rPr lang="en-US" dirty="0" err="1" smtClean="0"/>
              <a:t>etc</a:t>
            </a:r>
            <a:endParaRPr lang="en-US" dirty="0"/>
          </a:p>
        </p:txBody>
      </p:sp>
      <p:sp>
        <p:nvSpPr>
          <p:cNvPr id="3" name="Content Placeholder 2"/>
          <p:cNvSpPr>
            <a:spLocks noGrp="1"/>
          </p:cNvSpPr>
          <p:nvPr>
            <p:ph idx="1"/>
          </p:nvPr>
        </p:nvSpPr>
        <p:spPr/>
        <p:txBody>
          <a:bodyPr/>
          <a:lstStyle/>
          <a:p>
            <a:r>
              <a:rPr lang="en-US" dirty="0" smtClean="0"/>
              <a:t>Education</a:t>
            </a:r>
          </a:p>
          <a:p>
            <a:pPr lvl="1"/>
            <a:r>
              <a:rPr lang="en-US" dirty="0" smtClean="0"/>
              <a:t>Supercomputing in Plain English (</a:t>
            </a:r>
            <a:r>
              <a:rPr lang="en-US" dirty="0" err="1" smtClean="0"/>
              <a:t>SiPE</a:t>
            </a:r>
            <a:r>
              <a:rPr lang="en-US" dirty="0" smtClean="0"/>
              <a:t>)</a:t>
            </a:r>
          </a:p>
          <a:p>
            <a:r>
              <a:rPr lang="en-US" dirty="0" smtClean="0"/>
              <a:t>Outreach</a:t>
            </a:r>
          </a:p>
          <a:p>
            <a:pPr lvl="1"/>
            <a:r>
              <a:rPr lang="en-US" dirty="0" err="1" smtClean="0"/>
              <a:t>SiPE</a:t>
            </a:r>
            <a:r>
              <a:rPr lang="en-US" dirty="0" smtClean="0"/>
              <a:t> Overview Talk, </a:t>
            </a:r>
            <a:r>
              <a:rPr lang="en-US" dirty="0" err="1" smtClean="0"/>
              <a:t>Cyberinfrastructure</a:t>
            </a:r>
            <a:r>
              <a:rPr lang="en-US" dirty="0" smtClean="0"/>
              <a:t> tours</a:t>
            </a:r>
          </a:p>
          <a:p>
            <a:r>
              <a:rPr lang="en-US" dirty="0" smtClean="0"/>
              <a:t>Training</a:t>
            </a:r>
          </a:p>
          <a:p>
            <a:pPr lvl="1"/>
            <a:r>
              <a:rPr lang="en-US" dirty="0" smtClean="0"/>
              <a:t>Various technology trainings (run by vendors)</a:t>
            </a:r>
          </a:p>
          <a:p>
            <a:r>
              <a:rPr lang="en-US" dirty="0" smtClean="0"/>
              <a:t>Faculty/Staff Development</a:t>
            </a:r>
          </a:p>
          <a:p>
            <a:pPr lvl="1"/>
            <a:r>
              <a:rPr lang="en-US" dirty="0" smtClean="0"/>
              <a:t>Summer workshops</a:t>
            </a:r>
          </a:p>
          <a:p>
            <a:r>
              <a:rPr lang="en-US" dirty="0" smtClean="0"/>
              <a:t>Workforce Development</a:t>
            </a:r>
          </a:p>
          <a:p>
            <a:pPr lvl="1"/>
            <a:r>
              <a:rPr lang="en-US" dirty="0" smtClean="0"/>
              <a:t>Oklahoma IT Mentorship Program</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121</a:t>
            </a:fld>
            <a:endParaRPr lang="en-US"/>
          </a:p>
        </p:txBody>
      </p:sp>
    </p:spTree>
    <p:extLst>
      <p:ext uri="{BB962C8B-B14F-4D97-AF65-F5344CB8AC3E}">
        <p14:creationId xmlns:p14="http://schemas.microsoft.com/office/powerpoint/2010/main" val="1770876993"/>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Supercomputing in Plain English</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b="1" dirty="0" smtClean="0"/>
              <a:t>FREE and OPEN TO ALL</a:t>
            </a:r>
          </a:p>
          <a:p>
            <a:pPr>
              <a:spcBef>
                <a:spcPts val="0"/>
              </a:spcBef>
            </a:pPr>
            <a:r>
              <a:rPr lang="en-US" dirty="0" smtClean="0"/>
              <a:t>Provided every other spring (upcoming Spring </a:t>
            </a:r>
            <a:r>
              <a:rPr lang="en-US" dirty="0" smtClean="0"/>
              <a:t>2016)</a:t>
            </a:r>
            <a:endParaRPr lang="en-US" u="sng" dirty="0" smtClean="0"/>
          </a:p>
          <a:p>
            <a:pPr>
              <a:spcBef>
                <a:spcPts val="0"/>
              </a:spcBef>
            </a:pPr>
            <a:r>
              <a:rPr lang="en-US" dirty="0" smtClean="0"/>
              <a:t>Available LIVE via videoconferencing</a:t>
            </a:r>
          </a:p>
          <a:p>
            <a:pPr>
              <a:spcBef>
                <a:spcPts val="0"/>
              </a:spcBef>
            </a:pPr>
            <a:r>
              <a:rPr lang="en-US" dirty="0" smtClean="0"/>
              <a:t>Topics</a:t>
            </a:r>
          </a:p>
          <a:p>
            <a:pPr marL="914400" lvl="1" indent="-457200">
              <a:spcBef>
                <a:spcPts val="0"/>
              </a:spcBef>
              <a:buClrTx/>
              <a:buSzPct val="100000"/>
              <a:buFont typeface="+mj-lt"/>
              <a:buAutoNum type="arabicPeriod"/>
            </a:pPr>
            <a:r>
              <a:rPr lang="en-US" sz="2000" dirty="0" smtClean="0"/>
              <a:t>Overview: What the Heck is Supercomputing?</a:t>
            </a:r>
          </a:p>
          <a:p>
            <a:pPr marL="914400" lvl="1" indent="-457200">
              <a:spcBef>
                <a:spcPts val="0"/>
              </a:spcBef>
              <a:buClrTx/>
              <a:buSzPct val="100000"/>
              <a:buFont typeface="+mj-lt"/>
              <a:buAutoNum type="arabicPeriod"/>
            </a:pPr>
            <a:r>
              <a:rPr lang="en-US" sz="2000" dirty="0" smtClean="0"/>
              <a:t>The Tyranny of the Storage Hierarchy</a:t>
            </a:r>
          </a:p>
          <a:p>
            <a:pPr marL="914400" lvl="1" indent="-457200">
              <a:spcBef>
                <a:spcPts val="0"/>
              </a:spcBef>
              <a:buClrTx/>
              <a:buSzPct val="100000"/>
              <a:buFont typeface="+mj-lt"/>
              <a:buAutoNum type="arabicPeriod"/>
            </a:pPr>
            <a:r>
              <a:rPr lang="en-US" sz="2000" dirty="0" smtClean="0"/>
              <a:t>Instruction Level Parallelism</a:t>
            </a:r>
          </a:p>
          <a:p>
            <a:pPr marL="914400" lvl="1" indent="-457200">
              <a:spcBef>
                <a:spcPts val="0"/>
              </a:spcBef>
              <a:buClrTx/>
              <a:buSzPct val="100000"/>
              <a:buFont typeface="+mj-lt"/>
              <a:buAutoNum type="arabicPeriod"/>
            </a:pPr>
            <a:r>
              <a:rPr lang="en-US" sz="2000" dirty="0" smtClean="0"/>
              <a:t>Stupid Compiler Tricks</a:t>
            </a:r>
          </a:p>
          <a:p>
            <a:pPr marL="914400" lvl="1" indent="-457200">
              <a:spcBef>
                <a:spcPts val="0"/>
              </a:spcBef>
              <a:buClrTx/>
              <a:buSzPct val="100000"/>
              <a:buFont typeface="+mj-lt"/>
              <a:buAutoNum type="arabicPeriod"/>
            </a:pPr>
            <a:r>
              <a:rPr lang="en-US" sz="2000" dirty="0" smtClean="0"/>
              <a:t>Shared Memory Multithreading</a:t>
            </a:r>
          </a:p>
          <a:p>
            <a:pPr marL="914400" lvl="1" indent="-457200">
              <a:spcBef>
                <a:spcPts val="0"/>
              </a:spcBef>
              <a:buClrTx/>
              <a:buSzPct val="100000"/>
              <a:buFont typeface="+mj-lt"/>
              <a:buAutoNum type="arabicPeriod"/>
            </a:pPr>
            <a:r>
              <a:rPr lang="en-US" sz="2000" dirty="0" smtClean="0"/>
              <a:t>Distributed Multiprocessing</a:t>
            </a:r>
          </a:p>
          <a:p>
            <a:pPr marL="914400" lvl="1" indent="-457200">
              <a:spcBef>
                <a:spcPts val="0"/>
              </a:spcBef>
              <a:buClrTx/>
              <a:buSzPct val="100000"/>
              <a:buFont typeface="+mj-lt"/>
              <a:buAutoNum type="arabicPeriod"/>
            </a:pPr>
            <a:r>
              <a:rPr lang="en-US" sz="2000" dirty="0" smtClean="0"/>
              <a:t>Application Types and Parallel Paradigms</a:t>
            </a:r>
          </a:p>
          <a:p>
            <a:pPr marL="914400" lvl="1" indent="-457200">
              <a:spcBef>
                <a:spcPts val="0"/>
              </a:spcBef>
              <a:buClrTx/>
              <a:buSzPct val="100000"/>
              <a:buFont typeface="+mj-lt"/>
              <a:buAutoNum type="arabicPeriod"/>
            </a:pPr>
            <a:r>
              <a:rPr lang="en-US" sz="2000" dirty="0" smtClean="0"/>
              <a:t>Multicore Madness</a:t>
            </a:r>
          </a:p>
          <a:p>
            <a:pPr marL="914400" lvl="1" indent="-457200">
              <a:spcBef>
                <a:spcPts val="0"/>
              </a:spcBef>
              <a:buClrTx/>
              <a:buSzPct val="100000"/>
              <a:buFont typeface="+mj-lt"/>
              <a:buAutoNum type="arabicPeriod"/>
            </a:pPr>
            <a:r>
              <a:rPr lang="en-US" sz="2000" dirty="0" smtClean="0"/>
              <a:t>High Throughput Computing</a:t>
            </a:r>
          </a:p>
          <a:p>
            <a:pPr marL="914400" lvl="1" indent="-457200">
              <a:spcBef>
                <a:spcPts val="0"/>
              </a:spcBef>
              <a:buClrTx/>
              <a:buSzPct val="100000"/>
              <a:buFont typeface="+mj-lt"/>
              <a:buAutoNum type="arabicPeriod"/>
            </a:pPr>
            <a:r>
              <a:rPr lang="en-US" sz="2000" dirty="0" smtClean="0"/>
              <a:t>GPGPU: Number Crunching in Your Graphics Card</a:t>
            </a:r>
          </a:p>
          <a:p>
            <a:pPr marL="914400" lvl="1" indent="-457200">
              <a:spcBef>
                <a:spcPts val="0"/>
              </a:spcBef>
              <a:buClrTx/>
              <a:buSzPct val="100000"/>
              <a:buFont typeface="+mj-lt"/>
              <a:buAutoNum type="arabicPeriod"/>
            </a:pPr>
            <a:r>
              <a:rPr lang="en-US" sz="2000" dirty="0" smtClean="0"/>
              <a:t>Grab Bag: Scientific Libraries, I/O Libraries, Visualization</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122</a:t>
            </a:fld>
            <a:endParaRPr lang="en-US"/>
          </a:p>
        </p:txBody>
      </p:sp>
      <p:sp>
        <p:nvSpPr>
          <p:cNvPr id="6" name="TextBox 5"/>
          <p:cNvSpPr txBox="1"/>
          <p:nvPr/>
        </p:nvSpPr>
        <p:spPr>
          <a:xfrm>
            <a:off x="4267200" y="2362200"/>
            <a:ext cx="4343400" cy="338554"/>
          </a:xfrm>
          <a:prstGeom prst="rect">
            <a:avLst/>
          </a:prstGeom>
          <a:noFill/>
        </p:spPr>
        <p:txBody>
          <a:bodyPr wrap="square" rtlCol="0">
            <a:spAutoFit/>
          </a:bodyPr>
          <a:lstStyle/>
          <a:p>
            <a:r>
              <a:rPr lang="en-US" sz="1600" dirty="0" smtClean="0">
                <a:latin typeface="Courier New" pitchFamily="49" charset="0"/>
                <a:cs typeface="Courier New" pitchFamily="49" charset="0"/>
                <a:hlinkClick r:id="rId3"/>
              </a:rPr>
              <a:t>http://www.oscer.ou.edu/education/</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1521083041"/>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SiPE</a:t>
            </a:r>
            <a:r>
              <a:rPr lang="en-US" dirty="0" smtClean="0"/>
              <a:t> Participants</a:t>
            </a:r>
            <a:endParaRPr lang="en-US" dirty="0"/>
          </a:p>
        </p:txBody>
      </p:sp>
      <p:sp>
        <p:nvSpPr>
          <p:cNvPr id="3" name="Content Placeholder 2"/>
          <p:cNvSpPr>
            <a:spLocks noGrp="1"/>
          </p:cNvSpPr>
          <p:nvPr>
            <p:ph idx="1"/>
          </p:nvPr>
        </p:nvSpPr>
        <p:spPr/>
        <p:txBody>
          <a:bodyPr/>
          <a:lstStyle/>
          <a:p>
            <a:pPr>
              <a:spcBef>
                <a:spcPts val="0"/>
              </a:spcBef>
            </a:pPr>
            <a:r>
              <a:rPr lang="en-US" dirty="0"/>
              <a:t>3</a:t>
            </a:r>
            <a:r>
              <a:rPr lang="en-US" dirty="0" smtClean="0"/>
              <a:t>62 institutions, firms, agencies and organizations in         51 US states &amp; territories and 17 other countries</a:t>
            </a:r>
          </a:p>
          <a:p>
            <a:pPr lvl="1">
              <a:spcBef>
                <a:spcPts val="0"/>
              </a:spcBef>
            </a:pPr>
            <a:r>
              <a:rPr lang="en-US" dirty="0" smtClean="0"/>
              <a:t>Academic: 251 institutions in 51 US states &amp; territories and 15 other countries</a:t>
            </a:r>
          </a:p>
          <a:p>
            <a:pPr lvl="2">
              <a:spcBef>
                <a:spcPts val="0"/>
              </a:spcBef>
            </a:pPr>
            <a:r>
              <a:rPr lang="en-US" dirty="0" smtClean="0"/>
              <a:t>88 institutions in 26 </a:t>
            </a:r>
            <a:r>
              <a:rPr lang="en-US" dirty="0" err="1" smtClean="0"/>
              <a:t>EPSCoR</a:t>
            </a:r>
            <a:r>
              <a:rPr lang="en-US" dirty="0" smtClean="0"/>
              <a:t> jurisdictions</a:t>
            </a:r>
          </a:p>
          <a:p>
            <a:pPr lvl="3">
              <a:spcBef>
                <a:spcPts val="0"/>
              </a:spcBef>
            </a:pPr>
            <a:r>
              <a:rPr lang="en-US" dirty="0" smtClean="0"/>
              <a:t>16 institutions in Oklahoma</a:t>
            </a:r>
          </a:p>
          <a:p>
            <a:pPr lvl="1">
              <a:spcBef>
                <a:spcPts val="0"/>
              </a:spcBef>
            </a:pPr>
            <a:r>
              <a:rPr lang="en-US" dirty="0" smtClean="0"/>
              <a:t>Industry: 49 firms in the US and 4 other countries</a:t>
            </a:r>
          </a:p>
          <a:p>
            <a:pPr lvl="1">
              <a:spcBef>
                <a:spcPts val="0"/>
              </a:spcBef>
            </a:pPr>
            <a:r>
              <a:rPr lang="en-US" dirty="0" smtClean="0"/>
              <a:t>Government: 44 – US federal and state plus 7 other countries</a:t>
            </a:r>
            <a:endParaRPr lang="en-US" dirty="0"/>
          </a:p>
          <a:p>
            <a:pPr lvl="1">
              <a:spcBef>
                <a:spcPts val="0"/>
              </a:spcBef>
            </a:pPr>
            <a:r>
              <a:rPr lang="en-US" dirty="0" smtClean="0"/>
              <a:t>Non-Governmental: 18 (US and 1 other country)</a:t>
            </a:r>
          </a:p>
          <a:p>
            <a:pPr>
              <a:spcBef>
                <a:spcPts val="0"/>
              </a:spcBef>
            </a:pPr>
            <a:r>
              <a:rPr lang="en-US" dirty="0" smtClean="0"/>
              <a:t>Missing US states &amp; territories</a:t>
            </a:r>
          </a:p>
          <a:p>
            <a:pPr lvl="1">
              <a:spcBef>
                <a:spcPts val="0"/>
              </a:spcBef>
            </a:pPr>
            <a:r>
              <a:rPr lang="en-US" dirty="0" err="1" smtClean="0"/>
              <a:t>EPSCoR</a:t>
            </a:r>
            <a:r>
              <a:rPr lang="en-US" dirty="0" smtClean="0"/>
              <a:t> states: RI, VT</a:t>
            </a:r>
          </a:p>
          <a:p>
            <a:pPr lvl="1">
              <a:spcBef>
                <a:spcPts val="0"/>
              </a:spcBef>
            </a:pPr>
            <a:r>
              <a:rPr lang="en-US" dirty="0" err="1" smtClean="0"/>
              <a:t>EPSCoR</a:t>
            </a:r>
            <a:r>
              <a:rPr lang="en-US" dirty="0" smtClean="0"/>
              <a:t> territories: Guam (no PhD-granting)</a:t>
            </a:r>
          </a:p>
          <a:p>
            <a:pPr lvl="1">
              <a:spcBef>
                <a:spcPts val="0"/>
              </a:spcBef>
            </a:pPr>
            <a:r>
              <a:rPr lang="en-US" dirty="0" smtClean="0"/>
              <a:t>Other territories: American Samoa, Northern Marianas Islands (community colleges only)</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123</a:t>
            </a:fld>
            <a:endParaRPr lang="en-US"/>
          </a:p>
        </p:txBody>
      </p:sp>
    </p:spTree>
    <p:extLst>
      <p:ext uri="{BB962C8B-B14F-4D97-AF65-F5344CB8AC3E}">
        <p14:creationId xmlns:p14="http://schemas.microsoft.com/office/powerpoint/2010/main" val="378269222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11" name="Slide Number Placeholder 5"/>
          <p:cNvSpPr>
            <a:spLocks noGrp="1"/>
          </p:cNvSpPr>
          <p:nvPr>
            <p:ph type="sldNum" sz="quarter" idx="11"/>
          </p:nvPr>
        </p:nvSpPr>
        <p:spPr/>
        <p:txBody>
          <a:bodyPr/>
          <a:lstStyle/>
          <a:p>
            <a:fld id="{AE767BE4-AF4D-4F3E-8268-D80315092045}" type="slidenum">
              <a:rPr lang="en-US"/>
              <a:pPr/>
              <a:t>124</a:t>
            </a:fld>
            <a:endParaRPr lang="en-US"/>
          </a:p>
        </p:txBody>
      </p:sp>
      <p:sp>
        <p:nvSpPr>
          <p:cNvPr id="812034" name="Rectangle 2"/>
          <p:cNvSpPr>
            <a:spLocks noGrp="1" noChangeArrowheads="1"/>
          </p:cNvSpPr>
          <p:nvPr>
            <p:ph type="title"/>
          </p:nvPr>
        </p:nvSpPr>
        <p:spPr/>
        <p:txBody>
          <a:bodyPr/>
          <a:lstStyle/>
          <a:p>
            <a:r>
              <a:rPr lang="en-US" dirty="0" smtClean="0"/>
              <a:t>Outreach: </a:t>
            </a:r>
            <a:r>
              <a:rPr lang="en-US" dirty="0"/>
              <a:t>Presentations &amp; Tours</a:t>
            </a:r>
          </a:p>
        </p:txBody>
      </p:sp>
      <p:sp>
        <p:nvSpPr>
          <p:cNvPr id="812035" name="Rectangle 3"/>
          <p:cNvSpPr>
            <a:spLocks noGrp="1" noChangeArrowheads="1"/>
          </p:cNvSpPr>
          <p:nvPr>
            <p:ph type="body" sz="half" idx="1"/>
          </p:nvPr>
        </p:nvSpPr>
        <p:spPr>
          <a:xfrm>
            <a:off x="457200" y="1270000"/>
            <a:ext cx="4191000" cy="4724400"/>
          </a:xfrm>
        </p:spPr>
        <p:txBody>
          <a:bodyPr/>
          <a:lstStyle/>
          <a:p>
            <a:pPr>
              <a:lnSpc>
                <a:spcPct val="70000"/>
              </a:lnSpc>
            </a:pPr>
            <a:r>
              <a:rPr lang="en-US" sz="900" dirty="0"/>
              <a:t>Courses at OU</a:t>
            </a:r>
          </a:p>
          <a:p>
            <a:pPr lvl="1">
              <a:lnSpc>
                <a:spcPct val="80000"/>
              </a:lnSpc>
              <a:buClrTx/>
              <a:buSzPct val="100000"/>
              <a:buFont typeface="+mj-lt"/>
              <a:buAutoNum type="arabicPeriod"/>
            </a:pPr>
            <a:r>
              <a:rPr lang="en-US" sz="900" dirty="0" err="1"/>
              <a:t>Chem</a:t>
            </a:r>
            <a:r>
              <a:rPr lang="en-US" sz="900" dirty="0"/>
              <a:t> </a:t>
            </a:r>
            <a:r>
              <a:rPr lang="en-US" sz="900" dirty="0" err="1"/>
              <a:t>Engr</a:t>
            </a:r>
            <a:r>
              <a:rPr lang="en-US" sz="900" dirty="0"/>
              <a:t>: Industrial &amp; Environmental Transport Processes (D. </a:t>
            </a:r>
            <a:r>
              <a:rPr lang="en-US" sz="900" dirty="0" err="1"/>
              <a:t>Papavassiliou</a:t>
            </a:r>
            <a:r>
              <a:rPr lang="en-US" sz="900" dirty="0"/>
              <a:t>)</a:t>
            </a:r>
          </a:p>
          <a:p>
            <a:pPr lvl="1">
              <a:lnSpc>
                <a:spcPct val="80000"/>
              </a:lnSpc>
              <a:buClrTx/>
              <a:buSzPct val="100000"/>
              <a:buFont typeface="+mj-lt"/>
              <a:buAutoNum type="arabicPeriod"/>
            </a:pPr>
            <a:r>
              <a:rPr lang="en-US" sz="900" dirty="0"/>
              <a:t>Engineering Numerical Methods (U. </a:t>
            </a:r>
            <a:r>
              <a:rPr lang="en-US" sz="900" dirty="0" err="1"/>
              <a:t>Nollert</a:t>
            </a:r>
            <a:r>
              <a:rPr lang="en-US" sz="900" dirty="0"/>
              <a:t>)</a:t>
            </a:r>
          </a:p>
          <a:p>
            <a:pPr lvl="1">
              <a:lnSpc>
                <a:spcPct val="80000"/>
              </a:lnSpc>
              <a:buClrTx/>
              <a:buSzPct val="100000"/>
              <a:buFont typeface="+mj-lt"/>
              <a:buAutoNum type="arabicPeriod"/>
            </a:pPr>
            <a:r>
              <a:rPr lang="en-US" sz="900" dirty="0"/>
              <a:t>Math: Advanced Numerical Methods (R. </a:t>
            </a:r>
            <a:r>
              <a:rPr lang="en-US" sz="900" dirty="0" err="1"/>
              <a:t>Landes</a:t>
            </a:r>
            <a:r>
              <a:rPr lang="en-US" sz="900" dirty="0"/>
              <a:t>)</a:t>
            </a:r>
          </a:p>
          <a:p>
            <a:pPr lvl="1">
              <a:lnSpc>
                <a:spcPct val="80000"/>
              </a:lnSpc>
              <a:buClrTx/>
              <a:buSzPct val="100000"/>
              <a:buFont typeface="+mj-lt"/>
              <a:buAutoNum type="arabicPeriod"/>
            </a:pPr>
            <a:r>
              <a:rPr lang="en-US" sz="900" dirty="0"/>
              <a:t>Electrical </a:t>
            </a:r>
            <a:r>
              <a:rPr lang="en-US" sz="900" dirty="0" err="1"/>
              <a:t>Engr</a:t>
            </a:r>
            <a:r>
              <a:rPr lang="en-US" sz="900" dirty="0"/>
              <a:t>: Computational Bioengineering (T. Ibrahim</a:t>
            </a:r>
            <a:r>
              <a:rPr lang="en-US" sz="900" dirty="0" smtClean="0"/>
              <a:t>)</a:t>
            </a:r>
          </a:p>
          <a:p>
            <a:pPr>
              <a:lnSpc>
                <a:spcPct val="80000"/>
              </a:lnSpc>
            </a:pPr>
            <a:r>
              <a:rPr lang="en-US" sz="900" dirty="0" smtClean="0"/>
              <a:t>Research </a:t>
            </a:r>
            <a:r>
              <a:rPr lang="en-US" sz="900" dirty="0"/>
              <a:t>Experience for Undergraduates at OU</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Metrology REU (T. Reed Rhoads)</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Human Technology Interaction Center REU (R. </a:t>
            </a:r>
            <a:r>
              <a:rPr lang="en-US" sz="900" dirty="0" err="1"/>
              <a:t>Shehab</a:t>
            </a:r>
            <a:r>
              <a:rPr lang="en-US" sz="900" dirty="0"/>
              <a:t>)</a:t>
            </a:r>
          </a:p>
          <a:p>
            <a:pPr lvl="1">
              <a:lnSpc>
                <a:spcPct val="70000"/>
              </a:lnSpc>
              <a:buClrTx/>
              <a:buSzPct val="100000"/>
              <a:buFont typeface="+mj-lt"/>
              <a:buAutoNum type="arabicPeriod"/>
            </a:pPr>
            <a:r>
              <a:rPr lang="en-US" sz="900" dirty="0"/>
              <a:t>Meteorology REU (D. </a:t>
            </a:r>
            <a:r>
              <a:rPr lang="en-US" sz="900" dirty="0" err="1"/>
              <a:t>Zaras</a:t>
            </a:r>
            <a:r>
              <a:rPr lang="en-US" sz="900" dirty="0"/>
              <a:t>)</a:t>
            </a:r>
          </a:p>
          <a:p>
            <a:pPr>
              <a:lnSpc>
                <a:spcPct val="80000"/>
              </a:lnSpc>
            </a:pPr>
            <a:r>
              <a:rPr lang="en-US" sz="900" dirty="0"/>
              <a:t>External</a:t>
            </a:r>
          </a:p>
          <a:p>
            <a:pPr lvl="1">
              <a:lnSpc>
                <a:spcPct val="80000"/>
              </a:lnSpc>
              <a:buClrTx/>
              <a:buSzPct val="100000"/>
              <a:buFont typeface="+mj-lt"/>
              <a:buAutoNum type="arabicPeriod"/>
            </a:pPr>
            <a:r>
              <a:rPr lang="en-US" sz="900" dirty="0"/>
              <a:t>American Society of Mechanical Engineers, OKC </a:t>
            </a:r>
            <a:r>
              <a:rPr lang="en-US" sz="900" dirty="0" smtClean="0"/>
              <a:t>Chapter</a:t>
            </a:r>
          </a:p>
          <a:p>
            <a:pPr lvl="1">
              <a:lnSpc>
                <a:spcPct val="80000"/>
              </a:lnSpc>
              <a:buClrTx/>
              <a:buSzPct val="100000"/>
              <a:buFont typeface="+mj-lt"/>
              <a:buAutoNum type="arabicPeriod"/>
            </a:pPr>
            <a:r>
              <a:rPr lang="en-US" sz="900" dirty="0" smtClean="0"/>
              <a:t>Engineering Club of Oklahoma City</a:t>
            </a:r>
          </a:p>
          <a:p>
            <a:pPr lvl="1">
              <a:lnSpc>
                <a:spcPct val="80000"/>
              </a:lnSpc>
              <a:buClrTx/>
              <a:buSzPct val="100000"/>
              <a:buFont typeface="+mj-lt"/>
              <a:buAutoNum type="arabicPeriod"/>
            </a:pPr>
            <a:r>
              <a:rPr lang="en-US" sz="900" dirty="0" smtClean="0"/>
              <a:t>Association for Computing Machinery (ACM) Special Interest Group on Computer Science Education (SIGCSE) 2010</a:t>
            </a:r>
            <a:endParaRPr lang="en-US" sz="900" dirty="0"/>
          </a:p>
          <a:p>
            <a:pPr lvl="1">
              <a:lnSpc>
                <a:spcPct val="70000"/>
              </a:lnSpc>
              <a:buClrTx/>
              <a:buSzPct val="100000"/>
              <a:buFont typeface="+mj-lt"/>
              <a:buAutoNum type="arabicPeriod"/>
            </a:pPr>
            <a:r>
              <a:rPr lang="en-US" sz="900" dirty="0" smtClean="0"/>
              <a:t>Oklahoma </a:t>
            </a:r>
            <a:r>
              <a:rPr lang="en-US" sz="900" dirty="0"/>
              <a:t>State Chamber of Commerce</a:t>
            </a:r>
          </a:p>
          <a:p>
            <a:pPr lvl="1">
              <a:lnSpc>
                <a:spcPct val="80000"/>
              </a:lnSpc>
              <a:buClrTx/>
              <a:buSzPct val="100000"/>
              <a:buFont typeface="+mj-lt"/>
              <a:buAutoNum type="arabicPeriod"/>
            </a:pPr>
            <a:r>
              <a:rPr lang="en-US" sz="900" dirty="0" smtClean="0"/>
              <a:t>National </a:t>
            </a:r>
            <a:r>
              <a:rPr lang="en-US" sz="900" dirty="0"/>
              <a:t>Educational Computing Conference 2006 (virtual tour via videoconference)</a:t>
            </a:r>
          </a:p>
          <a:p>
            <a:pPr lvl="1">
              <a:lnSpc>
                <a:spcPct val="70000"/>
              </a:lnSpc>
              <a:buClrTx/>
              <a:buSzPct val="100000"/>
              <a:buFont typeface="+mj-lt"/>
              <a:buAutoNum type="arabicPeriod"/>
            </a:pPr>
            <a:r>
              <a:rPr lang="en-US" sz="900" dirty="0" smtClean="0"/>
              <a:t>Norman </a:t>
            </a:r>
            <a:r>
              <a:rPr lang="en-US" sz="900" dirty="0"/>
              <a:t>(OK) Lions Club</a:t>
            </a:r>
          </a:p>
          <a:p>
            <a:pPr lvl="1">
              <a:lnSpc>
                <a:spcPct val="80000"/>
              </a:lnSpc>
              <a:buClrTx/>
              <a:buSzPct val="100000"/>
              <a:buFont typeface="+mj-lt"/>
              <a:buAutoNum type="arabicPeriod"/>
            </a:pPr>
            <a:r>
              <a:rPr lang="en-US" sz="900" dirty="0" smtClean="0"/>
              <a:t>Society </a:t>
            </a:r>
            <a:r>
              <a:rPr lang="en-US" sz="900" dirty="0"/>
              <a:t>for Information Technology &amp; Teacher Education conference </a:t>
            </a:r>
            <a:r>
              <a:rPr lang="en-US" sz="900" dirty="0" smtClean="0"/>
              <a:t>2008, 2009, 2010</a:t>
            </a:r>
            <a:endParaRPr lang="en-US" sz="900" dirty="0"/>
          </a:p>
          <a:p>
            <a:pPr lvl="1">
              <a:lnSpc>
                <a:spcPct val="80000"/>
              </a:lnSpc>
              <a:buClrTx/>
              <a:buSzPct val="100000"/>
              <a:buFont typeface="+mj-lt"/>
              <a:buAutoNum type="arabicPeriod"/>
            </a:pPr>
            <a:r>
              <a:rPr lang="en-US" sz="900" dirty="0" smtClean="0"/>
              <a:t>Acxiom </a:t>
            </a:r>
            <a:r>
              <a:rPr lang="en-US" sz="900" dirty="0"/>
              <a:t>Conference on Applied Research in Information Technology 2008</a:t>
            </a:r>
          </a:p>
          <a:p>
            <a:pPr lvl="1">
              <a:lnSpc>
                <a:spcPct val="70000"/>
              </a:lnSpc>
              <a:buClrTx/>
              <a:buSzPct val="100000"/>
              <a:buFont typeface="+mj-lt"/>
              <a:buAutoNum type="arabicPeriod"/>
            </a:pPr>
            <a:r>
              <a:rPr lang="en-US" sz="900" dirty="0" smtClean="0"/>
              <a:t>Shawnee </a:t>
            </a:r>
            <a:r>
              <a:rPr lang="en-US" sz="900" dirty="0"/>
              <a:t>(OK) Lions </a:t>
            </a:r>
            <a:r>
              <a:rPr lang="en-US" sz="900" dirty="0" smtClean="0"/>
              <a:t>Club</a:t>
            </a:r>
          </a:p>
          <a:p>
            <a:pPr lvl="1">
              <a:lnSpc>
                <a:spcPct val="80000"/>
              </a:lnSpc>
              <a:buClrTx/>
              <a:buSzPct val="100000"/>
              <a:buFont typeface="+mj-lt"/>
              <a:buAutoNum type="arabicPeriod"/>
            </a:pPr>
            <a:r>
              <a:rPr lang="en-US" sz="900" dirty="0" smtClean="0"/>
              <a:t>Oklahoma Louis Stokes Alliance for Minority Participation (@ OSU) 2010 (Keynote)</a:t>
            </a:r>
          </a:p>
          <a:p>
            <a:pPr lvl="1">
              <a:lnSpc>
                <a:spcPct val="80000"/>
              </a:lnSpc>
              <a:buClrTx/>
              <a:buSzPct val="100000"/>
              <a:buFont typeface="+mj-lt"/>
              <a:buAutoNum type="arabicPeriod"/>
            </a:pPr>
            <a:r>
              <a:rPr lang="en-US" sz="900" dirty="0" smtClean="0"/>
              <a:t>Norman (OK) Science Café</a:t>
            </a:r>
          </a:p>
          <a:p>
            <a:pPr lvl="1">
              <a:lnSpc>
                <a:spcPct val="80000"/>
              </a:lnSpc>
              <a:buClrTx/>
              <a:buSzPct val="100000"/>
              <a:buFont typeface="+mj-lt"/>
              <a:buAutoNum type="arabicPeriod"/>
            </a:pPr>
            <a:r>
              <a:rPr lang="en-US" sz="900" dirty="0" smtClean="0"/>
              <a:t>Tech Forum Texas 2010</a:t>
            </a:r>
          </a:p>
          <a:p>
            <a:pPr lvl="1">
              <a:lnSpc>
                <a:spcPct val="80000"/>
              </a:lnSpc>
              <a:buClrTx/>
              <a:buSzPct val="100000"/>
              <a:buFont typeface="+mj-lt"/>
              <a:buAutoNum type="arabicPeriod"/>
            </a:pPr>
            <a:r>
              <a:rPr lang="en-US" sz="900" dirty="0" smtClean="0"/>
              <a:t>Texas Computer Education Association 2011</a:t>
            </a:r>
          </a:p>
          <a:p>
            <a:pPr lvl="1">
              <a:lnSpc>
                <a:spcPct val="80000"/>
              </a:lnSpc>
              <a:buClrTx/>
              <a:buSzPct val="100000"/>
              <a:buFont typeface="+mj-lt"/>
              <a:buAutoNum type="arabicPeriod"/>
            </a:pPr>
            <a:r>
              <a:rPr lang="en-US" sz="900" dirty="0" smtClean="0"/>
              <a:t>Tinker Air Force Base</a:t>
            </a:r>
          </a:p>
          <a:p>
            <a:pPr lvl="1">
              <a:lnSpc>
                <a:spcPct val="80000"/>
              </a:lnSpc>
              <a:buClrTx/>
              <a:buSzPct val="100000"/>
              <a:buFont typeface="+mj-lt"/>
              <a:buAutoNum type="arabicPeriod"/>
            </a:pPr>
            <a:r>
              <a:rPr lang="en-US" sz="900" dirty="0" smtClean="0"/>
              <a:t>Consortium for School Networking 2011</a:t>
            </a:r>
          </a:p>
          <a:p>
            <a:pPr lvl="1">
              <a:lnSpc>
                <a:spcPct val="80000"/>
              </a:lnSpc>
              <a:buClrTx/>
              <a:buSzPct val="100000"/>
              <a:buFont typeface="+mj-lt"/>
              <a:buAutoNum type="arabicPeriod"/>
            </a:pPr>
            <a:r>
              <a:rPr lang="en-US" sz="900" dirty="0" smtClean="0"/>
              <a:t>Consortium for Computing Sciences in Colleges 2011 (Keynote)</a:t>
            </a:r>
          </a:p>
          <a:p>
            <a:pPr lvl="1">
              <a:lnSpc>
                <a:spcPct val="80000"/>
              </a:lnSpc>
              <a:buClrTx/>
              <a:buSzPct val="100000"/>
              <a:buFont typeface="+mj-lt"/>
              <a:buAutoNum type="arabicPeriod"/>
            </a:pPr>
            <a:r>
              <a:rPr lang="en-US" sz="900" dirty="0" smtClean="0"/>
              <a:t>SC07-13</a:t>
            </a:r>
          </a:p>
          <a:p>
            <a:pPr lvl="1">
              <a:lnSpc>
                <a:spcPct val="80000"/>
              </a:lnSpc>
              <a:buClrTx/>
              <a:buSzPct val="100000"/>
              <a:buFont typeface="+mj-lt"/>
              <a:buAutoNum type="arabicPeriod"/>
            </a:pPr>
            <a:endParaRPr lang="en-US" sz="900" dirty="0" smtClean="0"/>
          </a:p>
        </p:txBody>
      </p:sp>
      <p:sp>
        <p:nvSpPr>
          <p:cNvPr id="812036" name="Rectangle 4"/>
          <p:cNvSpPr>
            <a:spLocks noGrp="1" noChangeArrowheads="1"/>
          </p:cNvSpPr>
          <p:nvPr>
            <p:ph type="body" sz="half" idx="2"/>
          </p:nvPr>
        </p:nvSpPr>
        <p:spPr>
          <a:xfrm>
            <a:off x="4343400" y="1219200"/>
            <a:ext cx="4495800" cy="5257800"/>
          </a:xfrm>
        </p:spPr>
        <p:txBody>
          <a:bodyPr/>
          <a:lstStyle/>
          <a:p>
            <a:pPr>
              <a:lnSpc>
                <a:spcPct val="70000"/>
              </a:lnSpc>
            </a:pPr>
            <a:r>
              <a:rPr lang="en-US" sz="900" dirty="0"/>
              <a:t>Other Universities</a:t>
            </a:r>
          </a:p>
          <a:p>
            <a:pPr lvl="1">
              <a:lnSpc>
                <a:spcPct val="60000"/>
              </a:lnSpc>
              <a:buClr>
                <a:schemeClr val="tx1"/>
              </a:buClr>
              <a:buSzTx/>
              <a:buFont typeface="Wingdings" pitchFamily="2" charset="2"/>
              <a:buAutoNum type="arabicPeriod"/>
            </a:pPr>
            <a:r>
              <a:rPr lang="en-US" sz="900" dirty="0"/>
              <a:t> SUNY Binghamton (NY)</a:t>
            </a:r>
          </a:p>
          <a:p>
            <a:pPr lvl="1">
              <a:lnSpc>
                <a:spcPct val="70000"/>
              </a:lnSpc>
              <a:buClr>
                <a:schemeClr val="tx1"/>
              </a:buClr>
              <a:buSzTx/>
              <a:buFont typeface="Wingdings" pitchFamily="2" charset="2"/>
              <a:buAutoNum type="arabicPeriod"/>
            </a:pPr>
            <a:r>
              <a:rPr lang="en-US" sz="900" dirty="0"/>
              <a:t> Bradley University (IL)</a:t>
            </a:r>
          </a:p>
          <a:p>
            <a:pPr lvl="1">
              <a:lnSpc>
                <a:spcPct val="60000"/>
              </a:lnSpc>
              <a:buClr>
                <a:schemeClr val="tx1"/>
              </a:buClr>
              <a:buSzTx/>
              <a:buFont typeface="Wingdings" pitchFamily="2" charset="2"/>
              <a:buAutoNum type="arabicPeriod"/>
            </a:pPr>
            <a:r>
              <a:rPr lang="en-US" sz="900" dirty="0"/>
              <a:t> Cameron University (OK</a:t>
            </a:r>
            <a:r>
              <a:rPr lang="en-US" sz="900" dirty="0" smtClean="0"/>
              <a:t>)</a:t>
            </a:r>
          </a:p>
          <a:p>
            <a:pPr lvl="1">
              <a:lnSpc>
                <a:spcPct val="60000"/>
              </a:lnSpc>
              <a:buClr>
                <a:schemeClr val="tx1"/>
              </a:buClr>
              <a:buSzTx/>
              <a:buFont typeface="Wingdings" pitchFamily="2" charset="2"/>
              <a:buAutoNum type="arabicPeriod"/>
            </a:pPr>
            <a:r>
              <a:rPr lang="en-US" sz="900" dirty="0" smtClean="0"/>
              <a:t> The Citadel (SC)</a:t>
            </a:r>
          </a:p>
          <a:p>
            <a:pPr lvl="1">
              <a:lnSpc>
                <a:spcPct val="60000"/>
              </a:lnSpc>
              <a:buClr>
                <a:schemeClr val="tx1"/>
              </a:buClr>
              <a:buSzTx/>
              <a:buFont typeface="Wingdings" pitchFamily="2" charset="2"/>
              <a:buAutoNum type="arabicPeriod"/>
            </a:pPr>
            <a:r>
              <a:rPr lang="en-US" sz="900" dirty="0" smtClean="0"/>
              <a:t> College of the Muscogee Nation (OK)     </a:t>
            </a:r>
          </a:p>
          <a:p>
            <a:pPr lvl="1">
              <a:lnSpc>
                <a:spcPct val="60000"/>
              </a:lnSpc>
              <a:buClr>
                <a:schemeClr val="tx1"/>
              </a:buClr>
              <a:buSzTx/>
              <a:buFont typeface="Wingdings" pitchFamily="2" charset="2"/>
              <a:buAutoNum type="arabicPeriod"/>
            </a:pPr>
            <a:r>
              <a:rPr lang="en-US" sz="900" dirty="0" smtClean="0"/>
              <a:t> Comanche Nation College (OK)                                                                                                                                                              </a:t>
            </a:r>
            <a:endParaRPr lang="en-US" sz="900" dirty="0"/>
          </a:p>
          <a:p>
            <a:pPr lvl="1">
              <a:lnSpc>
                <a:spcPct val="60000"/>
              </a:lnSpc>
              <a:buClr>
                <a:schemeClr val="tx1"/>
              </a:buClr>
              <a:buSzTx/>
              <a:buFont typeface="Wingdings" pitchFamily="2" charset="2"/>
              <a:buAutoNum type="arabicPeriod"/>
            </a:pPr>
            <a:r>
              <a:rPr lang="en-US" sz="900" dirty="0"/>
              <a:t> </a:t>
            </a:r>
            <a:r>
              <a:rPr lang="en-US" sz="900" dirty="0" err="1"/>
              <a:t>DeVry</a:t>
            </a:r>
            <a:r>
              <a:rPr lang="en-US" sz="900" dirty="0"/>
              <a:t> University (OK)</a:t>
            </a:r>
          </a:p>
          <a:p>
            <a:pPr lvl="1">
              <a:lnSpc>
                <a:spcPct val="60000"/>
              </a:lnSpc>
              <a:buClr>
                <a:schemeClr val="tx1"/>
              </a:buClr>
              <a:buSzTx/>
              <a:buFont typeface="Wingdings" pitchFamily="2" charset="2"/>
              <a:buAutoNum type="arabicPeriod"/>
            </a:pPr>
            <a:r>
              <a:rPr lang="en-US" sz="900" dirty="0"/>
              <a:t> East Central University (OK</a:t>
            </a:r>
            <a:r>
              <a:rPr lang="en-US" sz="900" dirty="0" smtClean="0"/>
              <a:t>)</a:t>
            </a:r>
            <a:endParaRPr lang="en-US" sz="900" dirty="0"/>
          </a:p>
          <a:p>
            <a:pPr lvl="1">
              <a:lnSpc>
                <a:spcPct val="60000"/>
              </a:lnSpc>
              <a:buClr>
                <a:schemeClr val="tx1"/>
              </a:buClr>
              <a:buSzTx/>
              <a:buFont typeface="Wingdings" pitchFamily="2" charset="2"/>
              <a:buAutoNum type="arabicPeriod"/>
            </a:pPr>
            <a:r>
              <a:rPr lang="en-US" sz="900" dirty="0"/>
              <a:t> El Bosque University </a:t>
            </a:r>
            <a:r>
              <a:rPr lang="en-US" sz="900" dirty="0" smtClean="0"/>
              <a:t>(Bogota Colombia</a:t>
            </a:r>
            <a:r>
              <a:rPr lang="en-US" sz="900" dirty="0"/>
              <a:t>)</a:t>
            </a:r>
          </a:p>
          <a:p>
            <a:pPr lvl="1">
              <a:lnSpc>
                <a:spcPct val="70000"/>
              </a:lnSpc>
              <a:buClr>
                <a:schemeClr val="tx1"/>
              </a:buClr>
              <a:buSzTx/>
              <a:buFont typeface="Wingdings" pitchFamily="2" charset="2"/>
              <a:buAutoNum type="arabicPeriod"/>
            </a:pPr>
            <a:r>
              <a:rPr lang="en-US" sz="900" dirty="0"/>
              <a:t> Southwestern University (TX)</a:t>
            </a:r>
          </a:p>
          <a:p>
            <a:pPr lvl="1">
              <a:lnSpc>
                <a:spcPct val="70000"/>
              </a:lnSpc>
              <a:buClr>
                <a:schemeClr val="tx1"/>
              </a:buClr>
              <a:buSzTx/>
              <a:buFont typeface="Wingdings" pitchFamily="2" charset="2"/>
              <a:buAutoNum type="arabicPeriod"/>
            </a:pPr>
            <a:r>
              <a:rPr lang="en-US" sz="900" dirty="0"/>
              <a:t> </a:t>
            </a:r>
            <a:r>
              <a:rPr lang="en-US" sz="900" dirty="0" smtClean="0"/>
              <a:t>Langston </a:t>
            </a:r>
            <a:r>
              <a:rPr lang="en-US" sz="900" dirty="0"/>
              <a:t>University (OK)</a:t>
            </a:r>
          </a:p>
          <a:p>
            <a:pPr lvl="1">
              <a:lnSpc>
                <a:spcPct val="60000"/>
              </a:lnSpc>
              <a:buClr>
                <a:schemeClr val="tx1"/>
              </a:buClr>
              <a:buSzTx/>
              <a:buFont typeface="Wingdings" pitchFamily="2" charset="2"/>
              <a:buAutoNum type="arabicPeriod"/>
            </a:pPr>
            <a:r>
              <a:rPr lang="en-US" sz="900" dirty="0"/>
              <a:t> Louisiana State University</a:t>
            </a:r>
          </a:p>
          <a:p>
            <a:pPr lvl="1">
              <a:lnSpc>
                <a:spcPct val="60000"/>
              </a:lnSpc>
              <a:buClr>
                <a:schemeClr val="tx1"/>
              </a:buClr>
              <a:buSzTx/>
              <a:buFont typeface="Wingdings" pitchFamily="2" charset="2"/>
              <a:buAutoNum type="arabicPeriod"/>
            </a:pPr>
            <a:r>
              <a:rPr lang="en-US" sz="900" dirty="0"/>
              <a:t> Midwestern State University (TX)</a:t>
            </a:r>
          </a:p>
          <a:p>
            <a:pPr lvl="1">
              <a:lnSpc>
                <a:spcPct val="60000"/>
              </a:lnSpc>
              <a:buClr>
                <a:schemeClr val="tx1"/>
              </a:buClr>
              <a:buSzTx/>
              <a:buFont typeface="Wingdings" pitchFamily="2" charset="2"/>
              <a:buAutoNum type="arabicPeriod"/>
            </a:pPr>
            <a:r>
              <a:rPr lang="en-US" sz="900" dirty="0"/>
              <a:t> </a:t>
            </a:r>
            <a:r>
              <a:rPr lang="en-US" sz="900" dirty="0" smtClean="0"/>
              <a:t>Northeastern </a:t>
            </a:r>
            <a:r>
              <a:rPr lang="en-US" sz="900" dirty="0"/>
              <a:t>Oklahoma State </a:t>
            </a:r>
            <a:r>
              <a:rPr lang="en-US" sz="900" dirty="0" smtClean="0"/>
              <a:t>University</a:t>
            </a:r>
            <a:endParaRPr lang="en-US" sz="900" dirty="0"/>
          </a:p>
          <a:p>
            <a:pPr lvl="1">
              <a:lnSpc>
                <a:spcPct val="70000"/>
              </a:lnSpc>
              <a:buClr>
                <a:schemeClr val="tx1"/>
              </a:buClr>
              <a:buSzTx/>
              <a:buFont typeface="Wingdings" pitchFamily="2" charset="2"/>
              <a:buAutoNum type="arabicPeriod"/>
            </a:pPr>
            <a:r>
              <a:rPr lang="en-US" sz="900" dirty="0"/>
              <a:t> Northwestern Oklahoma State University</a:t>
            </a:r>
          </a:p>
          <a:p>
            <a:pPr lvl="1">
              <a:lnSpc>
                <a:spcPct val="60000"/>
              </a:lnSpc>
              <a:buClr>
                <a:schemeClr val="tx1"/>
              </a:buClr>
              <a:buSzTx/>
              <a:buFont typeface="Wingdings" pitchFamily="2" charset="2"/>
              <a:buAutoNum type="arabicPeriod"/>
            </a:pPr>
            <a:r>
              <a:rPr lang="en-US" sz="900" dirty="0"/>
              <a:t> Oklahoma Baptist University</a:t>
            </a:r>
          </a:p>
          <a:p>
            <a:pPr lvl="1">
              <a:lnSpc>
                <a:spcPct val="60000"/>
              </a:lnSpc>
              <a:buClr>
                <a:schemeClr val="tx1"/>
              </a:buClr>
              <a:buSzTx/>
              <a:buFont typeface="Wingdings" pitchFamily="2" charset="2"/>
              <a:buAutoNum type="arabicPeriod"/>
            </a:pPr>
            <a:r>
              <a:rPr lang="en-US" sz="900" dirty="0"/>
              <a:t> Oklahoma City University</a:t>
            </a:r>
          </a:p>
          <a:p>
            <a:pPr lvl="1">
              <a:lnSpc>
                <a:spcPct val="60000"/>
              </a:lnSpc>
              <a:buClr>
                <a:schemeClr val="tx1"/>
              </a:buClr>
              <a:buSzTx/>
              <a:buFont typeface="Wingdings" pitchFamily="2" charset="2"/>
              <a:buAutoNum type="arabicPeriod"/>
            </a:pPr>
            <a:r>
              <a:rPr lang="en-US" sz="900" dirty="0"/>
              <a:t> </a:t>
            </a:r>
            <a:r>
              <a:rPr lang="en-US" sz="900" dirty="0" smtClean="0"/>
              <a:t>Oklahoma </a:t>
            </a:r>
            <a:r>
              <a:rPr lang="en-US" sz="900" dirty="0"/>
              <a:t>State </a:t>
            </a:r>
            <a:r>
              <a:rPr lang="en-US" sz="900" dirty="0" smtClean="0"/>
              <a:t>University x 2</a:t>
            </a:r>
            <a:endParaRPr lang="en-US" sz="900" dirty="0"/>
          </a:p>
          <a:p>
            <a:pPr lvl="1">
              <a:lnSpc>
                <a:spcPct val="60000"/>
              </a:lnSpc>
              <a:buClr>
                <a:schemeClr val="tx1"/>
              </a:buClr>
              <a:buSzTx/>
              <a:buFont typeface="Wingdings" pitchFamily="2" charset="2"/>
              <a:buAutoNum type="arabicPeriod"/>
            </a:pPr>
            <a:r>
              <a:rPr lang="en-US" sz="900" dirty="0"/>
              <a:t> Oklahoma State University – OKC</a:t>
            </a:r>
          </a:p>
          <a:p>
            <a:pPr lvl="1">
              <a:lnSpc>
                <a:spcPct val="70000"/>
              </a:lnSpc>
              <a:buClr>
                <a:schemeClr val="tx1"/>
              </a:buClr>
              <a:buSzTx/>
              <a:buFont typeface="Wingdings" pitchFamily="2" charset="2"/>
              <a:buAutoNum type="arabicPeriod"/>
            </a:pPr>
            <a:r>
              <a:rPr lang="en-US" sz="900" dirty="0"/>
              <a:t> </a:t>
            </a:r>
            <a:r>
              <a:rPr lang="en-US" sz="900" dirty="0" smtClean="0"/>
              <a:t>Oral </a:t>
            </a:r>
            <a:r>
              <a:rPr lang="en-US" sz="900" dirty="0"/>
              <a:t>Roberts University (OK</a:t>
            </a:r>
            <a:r>
              <a:rPr lang="en-US" sz="900" dirty="0" smtClean="0"/>
              <a:t>) x 2</a:t>
            </a:r>
          </a:p>
          <a:p>
            <a:pPr lvl="1">
              <a:lnSpc>
                <a:spcPct val="70000"/>
              </a:lnSpc>
              <a:buClr>
                <a:schemeClr val="tx1"/>
              </a:buClr>
              <a:buSzTx/>
              <a:buFont typeface="Wingdings" pitchFamily="2" charset="2"/>
              <a:buAutoNum type="arabicPeriod"/>
            </a:pPr>
            <a:r>
              <a:rPr lang="en-US" sz="900" dirty="0"/>
              <a:t> </a:t>
            </a:r>
            <a:r>
              <a:rPr lang="en-US" sz="900" dirty="0" smtClean="0"/>
              <a:t>Rogers State U (OK)</a:t>
            </a:r>
          </a:p>
          <a:p>
            <a:pPr lvl="1">
              <a:lnSpc>
                <a:spcPct val="70000"/>
              </a:lnSpc>
              <a:buClr>
                <a:schemeClr val="tx1"/>
              </a:buClr>
              <a:buSzTx/>
              <a:buFont typeface="Wingdings" pitchFamily="2" charset="2"/>
              <a:buAutoNum type="arabicPeriod"/>
            </a:pPr>
            <a:r>
              <a:rPr lang="en-US" sz="900" dirty="0" smtClean="0"/>
              <a:t> Philander Smith College (AR)</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St</a:t>
            </a:r>
            <a:r>
              <a:rPr lang="en-US" sz="900" dirty="0"/>
              <a:t>. Gregory’s University (OK</a:t>
            </a:r>
            <a:r>
              <a:rPr lang="en-US" sz="900" dirty="0" smtClean="0"/>
              <a:t>) x 2</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Southeastern </a:t>
            </a:r>
            <a:r>
              <a:rPr lang="en-US" sz="900" dirty="0"/>
              <a:t>Oklahoma State </a:t>
            </a:r>
            <a:r>
              <a:rPr lang="en-US" sz="900" dirty="0" smtClean="0"/>
              <a:t>University x 2</a:t>
            </a:r>
          </a:p>
          <a:p>
            <a:pPr lvl="1">
              <a:lnSpc>
                <a:spcPct val="70000"/>
              </a:lnSpc>
              <a:buClr>
                <a:schemeClr val="tx1"/>
              </a:buClr>
              <a:buSzTx/>
              <a:buFont typeface="Wingdings" pitchFamily="2" charset="2"/>
              <a:buAutoNum type="arabicPeriod"/>
            </a:pPr>
            <a:r>
              <a:rPr lang="en-US" sz="900" dirty="0" smtClean="0"/>
              <a:t> Southern Nazarene University (OK)</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Southwestern </a:t>
            </a:r>
            <a:r>
              <a:rPr lang="en-US" sz="900" dirty="0"/>
              <a:t>Oklahoma State </a:t>
            </a:r>
            <a:r>
              <a:rPr lang="en-US" sz="900" dirty="0" smtClean="0"/>
              <a:t>University x 2</a:t>
            </a:r>
            <a:endParaRPr lang="en-US" sz="900" dirty="0"/>
          </a:p>
          <a:p>
            <a:pPr lvl="1">
              <a:lnSpc>
                <a:spcPct val="70000"/>
              </a:lnSpc>
              <a:buClr>
                <a:schemeClr val="tx1"/>
              </a:buClr>
              <a:buSzTx/>
              <a:buFont typeface="Wingdings" pitchFamily="2" charset="2"/>
              <a:buAutoNum type="arabicPeriod"/>
            </a:pPr>
            <a:r>
              <a:rPr lang="en-US" sz="900" dirty="0"/>
              <a:t> Texas A&amp;M-Commerce</a:t>
            </a:r>
          </a:p>
          <a:p>
            <a:pPr lvl="1">
              <a:lnSpc>
                <a:spcPct val="70000"/>
              </a:lnSpc>
              <a:buClr>
                <a:schemeClr val="tx1"/>
              </a:buClr>
              <a:buSzTx/>
              <a:buFont typeface="Wingdings" pitchFamily="2" charset="2"/>
              <a:buAutoNum type="arabicPeriod"/>
            </a:pPr>
            <a:r>
              <a:rPr lang="en-US" sz="900" dirty="0"/>
              <a:t> University of Arkansas Fayetteville</a:t>
            </a:r>
          </a:p>
          <a:p>
            <a:pPr lvl="1">
              <a:lnSpc>
                <a:spcPct val="70000"/>
              </a:lnSpc>
              <a:buClr>
                <a:schemeClr val="tx1"/>
              </a:buClr>
              <a:buSzTx/>
              <a:buFont typeface="Wingdings" pitchFamily="2" charset="2"/>
              <a:buAutoNum type="arabicPeriod"/>
            </a:pPr>
            <a:r>
              <a:rPr lang="en-US" sz="900" dirty="0"/>
              <a:t> University of Arkansas at Little </a:t>
            </a:r>
            <a:r>
              <a:rPr lang="en-US" sz="900" dirty="0" smtClean="0"/>
              <a:t>Rock</a:t>
            </a:r>
          </a:p>
          <a:p>
            <a:pPr lvl="1">
              <a:lnSpc>
                <a:spcPct val="70000"/>
              </a:lnSpc>
              <a:buClr>
                <a:schemeClr val="tx1"/>
              </a:buClr>
              <a:buSzTx/>
              <a:buFont typeface="Wingdings" pitchFamily="2" charset="2"/>
              <a:buAutoNum type="arabicPeriod"/>
            </a:pPr>
            <a:r>
              <a:rPr lang="en-US" sz="900" dirty="0" smtClean="0"/>
              <a:t> University of Arkansas at Pine Bluff</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University </a:t>
            </a:r>
            <a:r>
              <a:rPr lang="en-US" sz="900" dirty="0"/>
              <a:t>of Central </a:t>
            </a:r>
            <a:r>
              <a:rPr lang="en-US" sz="900" dirty="0" smtClean="0"/>
              <a:t>Oklahoma</a:t>
            </a:r>
          </a:p>
          <a:p>
            <a:pPr lvl="1">
              <a:lnSpc>
                <a:spcPct val="60000"/>
              </a:lnSpc>
              <a:buClr>
                <a:schemeClr val="tx1"/>
              </a:buClr>
              <a:buSzTx/>
              <a:buFont typeface="Wingdings" pitchFamily="2" charset="2"/>
              <a:buAutoNum type="arabicPeriod"/>
            </a:pPr>
            <a:r>
              <a:rPr lang="en-US" sz="900" dirty="0" smtClean="0"/>
              <a:t> University of Oklahoma-Tulsa</a:t>
            </a:r>
          </a:p>
          <a:p>
            <a:pPr lvl="1">
              <a:lnSpc>
                <a:spcPct val="60000"/>
              </a:lnSpc>
              <a:buClr>
                <a:schemeClr val="tx1"/>
              </a:buClr>
              <a:buSzTx/>
              <a:buFont typeface="Wingdings" pitchFamily="2" charset="2"/>
              <a:buAutoNum type="arabicPeriod"/>
            </a:pPr>
            <a:r>
              <a:rPr lang="en-US" sz="900" dirty="0"/>
              <a:t> </a:t>
            </a:r>
            <a:r>
              <a:rPr lang="en-US" sz="900" dirty="0" smtClean="0"/>
              <a:t>University of Science &amp; Arts of Oklahoma</a:t>
            </a:r>
          </a:p>
          <a:p>
            <a:pPr lvl="1">
              <a:lnSpc>
                <a:spcPct val="60000"/>
              </a:lnSpc>
              <a:buClr>
                <a:schemeClr val="tx1"/>
              </a:buClr>
              <a:buSzTx/>
              <a:buFont typeface="Wingdings" pitchFamily="2" charset="2"/>
              <a:buAutoNum type="arabicPeriod"/>
            </a:pPr>
            <a:r>
              <a:rPr lang="en-US" sz="900" dirty="0" smtClean="0"/>
              <a:t> University of Texas Brownsville</a:t>
            </a:r>
          </a:p>
          <a:p>
            <a:pPr lvl="1">
              <a:lnSpc>
                <a:spcPct val="60000"/>
              </a:lnSpc>
              <a:buClr>
                <a:schemeClr val="tx1"/>
              </a:buClr>
              <a:buSzTx/>
              <a:buFont typeface="Wingdings" pitchFamily="2" charset="2"/>
              <a:buAutoNum type="arabicPeriod"/>
            </a:pPr>
            <a:r>
              <a:rPr lang="en-US" sz="900" dirty="0" smtClean="0"/>
              <a:t> University of Tulsa (OK)</a:t>
            </a:r>
          </a:p>
          <a:p>
            <a:pPr>
              <a:lnSpc>
                <a:spcPct val="80000"/>
              </a:lnSpc>
            </a:pPr>
            <a:r>
              <a:rPr lang="en-US" sz="900" dirty="0" smtClean="0"/>
              <a:t>High Schools and High School Programs</a:t>
            </a:r>
          </a:p>
          <a:p>
            <a:pPr lvl="1">
              <a:lnSpc>
                <a:spcPct val="70000"/>
              </a:lnSpc>
              <a:buClr>
                <a:schemeClr val="tx1"/>
              </a:buClr>
              <a:buSzTx/>
              <a:buFont typeface="Wingdings" pitchFamily="2" charset="2"/>
              <a:buAutoNum type="arabicPeriod"/>
            </a:pPr>
            <a:r>
              <a:rPr lang="en-US" sz="900" dirty="0" smtClean="0"/>
              <a:t>Oklahoma School of Science &amp; Mathematics x 2</a:t>
            </a:r>
          </a:p>
          <a:p>
            <a:pPr lvl="1">
              <a:lnSpc>
                <a:spcPct val="80000"/>
              </a:lnSpc>
              <a:buClr>
                <a:schemeClr val="tx1"/>
              </a:buClr>
              <a:buSzTx/>
              <a:buFont typeface="Wingdings" pitchFamily="2" charset="2"/>
              <a:buAutoNum type="arabicPeriod"/>
            </a:pPr>
            <a:r>
              <a:rPr lang="en-US" sz="900" dirty="0" smtClean="0"/>
              <a:t>Oklahoma Christian University’s Opportunity Bytes Summer Academy</a:t>
            </a:r>
          </a:p>
          <a:p>
            <a:pPr lvl="1">
              <a:lnSpc>
                <a:spcPct val="60000"/>
              </a:lnSpc>
              <a:buClr>
                <a:schemeClr val="tx1"/>
              </a:buClr>
              <a:buSzTx/>
              <a:buFont typeface="Wingdings" pitchFamily="2" charset="2"/>
              <a:buAutoNum type="arabicPeriod"/>
            </a:pPr>
            <a:r>
              <a:rPr lang="en-US" sz="900" dirty="0" smtClean="0"/>
              <a:t>Dept of Energy National Scholarship Finalists</a:t>
            </a:r>
          </a:p>
          <a:p>
            <a:pPr lvl="1">
              <a:lnSpc>
                <a:spcPct val="60000"/>
              </a:lnSpc>
              <a:buClr>
                <a:schemeClr val="tx1"/>
              </a:buClr>
              <a:buSzTx/>
              <a:buFont typeface="Wingdings" pitchFamily="2" charset="2"/>
              <a:buAutoNum type="arabicPeriod"/>
            </a:pPr>
            <a:r>
              <a:rPr lang="en-US" sz="900" dirty="0" smtClean="0"/>
              <a:t>Ardmore High School (OK)</a:t>
            </a:r>
          </a:p>
          <a:p>
            <a:pPr lvl="1">
              <a:lnSpc>
                <a:spcPct val="60000"/>
              </a:lnSpc>
              <a:buClr>
                <a:schemeClr val="tx1"/>
              </a:buClr>
              <a:buSzTx/>
              <a:buFont typeface="Wingdings" pitchFamily="2" charset="2"/>
              <a:buAutoNum type="arabicPeriod"/>
            </a:pPr>
            <a:r>
              <a:rPr lang="en-US" sz="900" dirty="0" smtClean="0"/>
              <a:t>Elgin Middle School</a:t>
            </a:r>
          </a:p>
        </p:txBody>
      </p:sp>
      <p:grpSp>
        <p:nvGrpSpPr>
          <p:cNvPr id="812037" name="Group 5"/>
          <p:cNvGrpSpPr>
            <a:grpSpLocks/>
          </p:cNvGrpSpPr>
          <p:nvPr/>
        </p:nvGrpSpPr>
        <p:grpSpPr bwMode="auto">
          <a:xfrm>
            <a:off x="6858000" y="1371600"/>
            <a:ext cx="1668463" cy="403225"/>
            <a:chOff x="672" y="3543"/>
            <a:chExt cx="1051" cy="254"/>
          </a:xfrm>
        </p:grpSpPr>
        <p:sp>
          <p:nvSpPr>
            <p:cNvPr id="812038" name="Text Box 6"/>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39" name="Text Box 7"/>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812040" name="Text Box 8"/>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41" name="Text Box 9"/>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2638460295"/>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a:xfrm>
            <a:off x="457200" y="1371600"/>
            <a:ext cx="8229600" cy="4648200"/>
          </a:xfrm>
        </p:spPr>
        <p:txBody>
          <a:bodyPr/>
          <a:lstStyle/>
          <a:p>
            <a:pPr>
              <a:spcBef>
                <a:spcPts val="0"/>
              </a:spcBef>
            </a:pPr>
            <a:r>
              <a:rPr lang="en-US" dirty="0" smtClean="0"/>
              <a:t>National Computational Science Institute workshops</a:t>
            </a:r>
          </a:p>
          <a:p>
            <a:pPr lvl="1">
              <a:spcBef>
                <a:spcPts val="0"/>
              </a:spcBef>
            </a:pPr>
            <a:r>
              <a:rPr lang="en-US" dirty="0" smtClean="0"/>
              <a:t>Intro to Parallel Programming &amp; Cluster Computing weeklong: summer 2004, summer 2005, summer 2008, summer 2009, summer 2012</a:t>
            </a:r>
          </a:p>
          <a:p>
            <a:pPr lvl="1">
              <a:spcBef>
                <a:spcPts val="0"/>
              </a:spcBef>
            </a:pPr>
            <a:r>
              <a:rPr lang="en-US" dirty="0" smtClean="0"/>
              <a:t>Intro to Parallel Programming &amp; Cluster Computing daylong: fall 2003, fall 2007-11</a:t>
            </a:r>
          </a:p>
          <a:p>
            <a:pPr lvl="1">
              <a:spcBef>
                <a:spcPts val="0"/>
              </a:spcBef>
            </a:pPr>
            <a:r>
              <a:rPr lang="en-US" dirty="0" smtClean="0"/>
              <a:t>Intermediate Parallel Programming &amp; Cluster Computing weeklong: summer 2010, summer 2011</a:t>
            </a:r>
          </a:p>
          <a:p>
            <a:pPr lvl="2">
              <a:spcBef>
                <a:spcPts val="0"/>
              </a:spcBef>
            </a:pPr>
            <a:r>
              <a:rPr lang="en-US" dirty="0" err="1"/>
              <a:t>LittleFe</a:t>
            </a:r>
            <a:r>
              <a:rPr lang="en-US" dirty="0"/>
              <a:t> baby supercomputer </a:t>
            </a:r>
            <a:r>
              <a:rPr lang="en-US" dirty="0" err="1"/>
              <a:t>buildout</a:t>
            </a:r>
            <a:r>
              <a:rPr lang="en-US" dirty="0"/>
              <a:t> (summer 2011 – first ever anywhere; summer 2012</a:t>
            </a:r>
            <a:r>
              <a:rPr lang="en-US" dirty="0" smtClean="0"/>
              <a:t>)</a:t>
            </a:r>
          </a:p>
          <a:p>
            <a:pPr lvl="1">
              <a:spcBef>
                <a:spcPts val="0"/>
              </a:spcBef>
            </a:pPr>
            <a:r>
              <a:rPr lang="en-US" dirty="0" smtClean="0"/>
              <a:t>Computational Chemistry for Chemistry Educators weeklong: summer 2009, summer 2011</a:t>
            </a:r>
          </a:p>
          <a:p>
            <a:pPr lvl="1">
              <a:spcBef>
                <a:spcPts val="0"/>
              </a:spcBef>
            </a:pPr>
            <a:r>
              <a:rPr lang="en-US" dirty="0" smtClean="0"/>
              <a:t>Many of these were co-sponsored by Oklahoma </a:t>
            </a:r>
            <a:r>
              <a:rPr lang="en-US" dirty="0" err="1" smtClean="0"/>
              <a:t>EPSCoR</a:t>
            </a:r>
            <a:r>
              <a:rPr lang="en-US" dirty="0" smtClean="0"/>
              <a:t> (2008-2012) and/or the SC Education Program (2007-9, 2011)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125</a:t>
            </a:fld>
            <a:endParaRPr lang="en-US"/>
          </a:p>
        </p:txBody>
      </p:sp>
    </p:spTree>
    <p:extLst>
      <p:ext uri="{BB962C8B-B14F-4D97-AF65-F5344CB8AC3E}">
        <p14:creationId xmlns:p14="http://schemas.microsoft.com/office/powerpoint/2010/main" val="27729541"/>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p:txBody>
          <a:bodyPr/>
          <a:lstStyle/>
          <a:p>
            <a:r>
              <a:rPr lang="en-US" dirty="0"/>
              <a:t>Linux Clusters Institute </a:t>
            </a:r>
            <a:r>
              <a:rPr lang="en-US" dirty="0" smtClean="0"/>
              <a:t>workshops: June </a:t>
            </a:r>
            <a:r>
              <a:rPr lang="en-US" dirty="0"/>
              <a:t>2005, Feb </a:t>
            </a:r>
            <a:r>
              <a:rPr lang="en-US" dirty="0" smtClean="0"/>
              <a:t>2007</a:t>
            </a:r>
          </a:p>
          <a:p>
            <a:pPr lvl="1"/>
            <a:r>
              <a:rPr lang="en-US" dirty="0" smtClean="0"/>
              <a:t>Selected to host the next LCI workshop </a:t>
            </a:r>
            <a:r>
              <a:rPr lang="en-US" dirty="0" smtClean="0"/>
              <a:t>(2016)</a:t>
            </a:r>
            <a:endParaRPr lang="en-US" dirty="0" smtClean="0"/>
          </a:p>
          <a:p>
            <a:r>
              <a:rPr lang="en-US" dirty="0" smtClean="0"/>
              <a:t>Virtual School for Computational Science &amp; Engineering weeklong</a:t>
            </a:r>
          </a:p>
          <a:p>
            <a:pPr lvl="1"/>
            <a:r>
              <a:rPr lang="en-US" dirty="0" smtClean="0"/>
              <a:t>2012: Programming Heterogeneous Parallel Computing Systems; Proven Algorithmic Techniques for Many-core Processors (both on GPU computing)</a:t>
            </a:r>
          </a:p>
          <a:p>
            <a:pPr lvl="1"/>
            <a:r>
              <a:rPr lang="en-US" dirty="0" smtClean="0"/>
              <a:t>2013, </a:t>
            </a:r>
            <a:r>
              <a:rPr lang="en-US" dirty="0" smtClean="0"/>
              <a:t>2016: </a:t>
            </a:r>
            <a:r>
              <a:rPr lang="en-US" dirty="0" smtClean="0"/>
              <a:t>Data Intensive Summer School (big data)</a:t>
            </a:r>
          </a:p>
          <a:p>
            <a:r>
              <a:rPr lang="en-US" dirty="0" smtClean="0"/>
              <a:t>Software Carpentry </a:t>
            </a:r>
            <a:r>
              <a:rPr lang="en-US" dirty="0" err="1" smtClean="0"/>
              <a:t>Bootcamp</a:t>
            </a:r>
            <a:r>
              <a:rPr lang="en-US" dirty="0" smtClean="0"/>
              <a:t> (2013): Python, scripting, version control </a:t>
            </a:r>
            <a:r>
              <a:rPr lang="en-US" dirty="0" err="1" smtClean="0"/>
              <a:t>etc</a:t>
            </a:r>
            <a:endParaRPr lang="en-US" dirty="0"/>
          </a:p>
          <a:p>
            <a:r>
              <a:rPr lang="en-US" dirty="0" smtClean="0"/>
              <a:t>Bioinformatics weeklong (2012, </a:t>
            </a:r>
            <a:r>
              <a:rPr lang="en-US" dirty="0" smtClean="0"/>
              <a:t>2016)</a:t>
            </a:r>
            <a:endParaRPr lang="en-US" dirty="0" smtClean="0"/>
          </a:p>
          <a:p>
            <a:r>
              <a:rPr lang="en-US" u="sng" dirty="0" smtClean="0"/>
              <a:t>SUMMARY</a:t>
            </a:r>
            <a:r>
              <a:rPr lang="en-US" dirty="0" smtClean="0"/>
              <a:t>: Every summer </a:t>
            </a:r>
            <a:r>
              <a:rPr lang="en-US" dirty="0" smtClean="0"/>
              <a:t>2004-2016 </a:t>
            </a:r>
            <a:r>
              <a:rPr lang="en-US" dirty="0" smtClean="0"/>
              <a:t>except 2006, 2007.</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126</a:t>
            </a:fld>
            <a:endParaRPr lang="en-US"/>
          </a:p>
        </p:txBody>
      </p:sp>
    </p:spTree>
    <p:extLst>
      <p:ext uri="{BB962C8B-B14F-4D97-AF65-F5344CB8AC3E}">
        <p14:creationId xmlns:p14="http://schemas.microsoft.com/office/powerpoint/2010/main" val="2730167613"/>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IT Mentorship Program</a:t>
            </a:r>
            <a:endParaRPr lang="en-US" dirty="0"/>
          </a:p>
        </p:txBody>
      </p:sp>
      <p:sp>
        <p:nvSpPr>
          <p:cNvPr id="3" name="Content Placeholder 2"/>
          <p:cNvSpPr>
            <a:spLocks noGrp="1"/>
          </p:cNvSpPr>
          <p:nvPr>
            <p:ph idx="1"/>
          </p:nvPr>
        </p:nvSpPr>
        <p:spPr>
          <a:xfrm>
            <a:off x="609600" y="1246097"/>
            <a:ext cx="7924800" cy="4648200"/>
          </a:xfrm>
        </p:spPr>
        <p:txBody>
          <a:bodyPr/>
          <a:lstStyle/>
          <a:p>
            <a:pPr>
              <a:spcBef>
                <a:spcPts val="0"/>
              </a:spcBef>
              <a:buNone/>
            </a:pPr>
            <a:r>
              <a:rPr lang="en-US" dirty="0" smtClean="0"/>
              <a:t>The </a:t>
            </a:r>
            <a:r>
              <a:rPr lang="en-US" u="sng" dirty="0" smtClean="0"/>
              <a:t>Oklahoma Information Technology Mentorship Program </a:t>
            </a:r>
            <a:r>
              <a:rPr lang="en-US" dirty="0" smtClean="0"/>
              <a:t>is sending networking professionals to universities, colleges, career techs and even a high school statewide.</a:t>
            </a:r>
          </a:p>
          <a:p>
            <a:pPr>
              <a:spcBef>
                <a:spcPts val="0"/>
              </a:spcBef>
              <a:buNone/>
            </a:pPr>
            <a:r>
              <a:rPr lang="en-US" dirty="0" smtClean="0"/>
              <a:t>These professionals will give talks on the practicalities of being a networking professional – what that career choice means day by day.</a:t>
            </a:r>
          </a:p>
          <a:p>
            <a:pPr>
              <a:spcBef>
                <a:spcPts val="0"/>
              </a:spcBef>
              <a:buNone/>
            </a:pPr>
            <a:r>
              <a:rPr lang="en-US" dirty="0" smtClean="0"/>
              <a:t>We also provide both live and virtual job shadowing opportunities – students can follow networking professionals around to see what their work looks like, either in person or via Twitter and Facebook.</a:t>
            </a:r>
          </a:p>
          <a:p>
            <a:pPr>
              <a:spcBef>
                <a:spcPts val="0"/>
              </a:spcBef>
              <a:buNone/>
            </a:pPr>
            <a:r>
              <a:rPr lang="en-US" dirty="0" smtClean="0"/>
              <a:t>So far we’ve done over 100 events for 39 institutions.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127</a:t>
            </a:fld>
            <a:endParaRPr lang="en-US"/>
          </a:p>
        </p:txBody>
      </p:sp>
    </p:spTree>
    <p:extLst>
      <p:ext uri="{BB962C8B-B14F-4D97-AF65-F5344CB8AC3E}">
        <p14:creationId xmlns:p14="http://schemas.microsoft.com/office/powerpoint/2010/main" val="4072369850"/>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u="sng" dirty="0" smtClean="0">
                <a:solidFill>
                  <a:schemeClr val="tx1"/>
                </a:solidFill>
                <a:latin typeface="Arial Black" panose="020B0A04020102020204" pitchFamily="34" charset="0"/>
              </a:rPr>
              <a:t>One</a:t>
            </a:r>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2013-18</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160864744"/>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129</a:t>
            </a:fld>
            <a:endParaRPr lang="en-US"/>
          </a:p>
        </p:txBody>
      </p:sp>
      <p:grpSp>
        <p:nvGrpSpPr>
          <p:cNvPr id="6" name="Group 5"/>
          <p:cNvGrpSpPr/>
          <p:nvPr/>
        </p:nvGrpSpPr>
        <p:grpSpPr>
          <a:xfrm>
            <a:off x="83633" y="228600"/>
            <a:ext cx="8912055" cy="5638800"/>
            <a:chOff x="83633" y="457200"/>
            <a:chExt cx="8912055" cy="5638800"/>
          </a:xfrm>
        </p:grpSpPr>
        <p:pic>
          <p:nvPicPr>
            <p:cNvPr id="7" name="Picture 6" descr="Pages from oksupercompsymp2012_tshirt_final_front_cropped_20120928.png"/>
            <p:cNvPicPr>
              <a:picLocks noChangeAspect="1"/>
            </p:cNvPicPr>
            <p:nvPr/>
          </p:nvPicPr>
          <p:blipFill>
            <a:blip r:embed="rId3" cstate="print"/>
            <a:stretch>
              <a:fillRect/>
            </a:stretch>
          </p:blipFill>
          <p:spPr>
            <a:xfrm>
              <a:off x="83633" y="457200"/>
              <a:ext cx="8912055" cy="5638800"/>
            </a:xfrm>
            <a:prstGeom prst="rect">
              <a:avLst/>
            </a:prstGeom>
          </p:spPr>
        </p:pic>
        <p:sp>
          <p:nvSpPr>
            <p:cNvPr id="8" name="Rectangle 7"/>
            <p:cNvSpPr/>
            <p:nvPr/>
          </p:nvSpPr>
          <p:spPr bwMode="auto">
            <a:xfrm>
              <a:off x="83633" y="457200"/>
              <a:ext cx="8679367" cy="1447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0" name="TextBox 9"/>
          <p:cNvSpPr txBox="1"/>
          <p:nvPr/>
        </p:nvSpPr>
        <p:spPr>
          <a:xfrm>
            <a:off x="224118" y="432497"/>
            <a:ext cx="8534400" cy="1323439"/>
          </a:xfrm>
          <a:prstGeom prst="rect">
            <a:avLst/>
          </a:prstGeom>
          <a:noFill/>
        </p:spPr>
        <p:txBody>
          <a:bodyPr wrap="square" rtlCol="0">
            <a:spAutoFit/>
          </a:bodyPr>
          <a:lstStyle/>
          <a:p>
            <a:r>
              <a:rPr lang="en-US" sz="4000" u="sng" dirty="0" err="1" smtClean="0">
                <a:latin typeface="Arial Black" pitchFamily="34" charset="0"/>
              </a:rPr>
              <a:t>One</a:t>
            </a:r>
            <a:r>
              <a:rPr lang="en-US" sz="4000" dirty="0" err="1" smtClean="0">
                <a:latin typeface="Arial Black" pitchFamily="34" charset="0"/>
              </a:rPr>
              <a:t>Oklahoma</a:t>
            </a:r>
            <a:r>
              <a:rPr lang="en-US" sz="4000" dirty="0" smtClean="0">
                <a:latin typeface="Arial Black" pitchFamily="34" charset="0"/>
              </a:rPr>
              <a:t> Cyberinfrastructure Initiative</a:t>
            </a:r>
            <a:endParaRPr lang="en-US" sz="4000" dirty="0">
              <a:latin typeface="Arial Black" pitchFamily="34" charset="0"/>
            </a:endParaRPr>
          </a:p>
        </p:txBody>
      </p:sp>
      <p:sp>
        <p:nvSpPr>
          <p:cNvPr id="11" name="TextBox 10"/>
          <p:cNvSpPr txBox="1"/>
          <p:nvPr/>
        </p:nvSpPr>
        <p:spPr>
          <a:xfrm>
            <a:off x="152402" y="2290491"/>
            <a:ext cx="3204882" cy="3862596"/>
          </a:xfrm>
          <a:prstGeom prst="rect">
            <a:avLst/>
          </a:prstGeom>
          <a:noFill/>
        </p:spPr>
        <p:txBody>
          <a:bodyPr wrap="square" rtlCol="0">
            <a:spAutoFit/>
          </a:bodyPr>
          <a:lstStyle/>
          <a:p>
            <a:r>
              <a:rPr lang="en-US" sz="3600" dirty="0" smtClean="0">
                <a:latin typeface="Arial Black" pitchFamily="34" charset="0"/>
              </a:rPr>
              <a:t>2013-18</a:t>
            </a:r>
          </a:p>
          <a:p>
            <a:pPr algn="l"/>
            <a:r>
              <a:rPr lang="en-US" sz="1700" dirty="0" smtClean="0">
                <a:latin typeface="Arial" pitchFamily="34" charset="0"/>
                <a:cs typeface="Arial" pitchFamily="34" charset="0"/>
              </a:rPr>
              <a:t>Resource Providers: OU, OSU, TSC, Langston (HBCU, HEP)</a:t>
            </a:r>
          </a:p>
          <a:p>
            <a:pPr marL="342900" indent="-342900" algn="l">
              <a:buFont typeface="Arial" pitchFamily="34" charset="0"/>
              <a:buChar char="•"/>
            </a:pPr>
            <a:r>
              <a:rPr lang="en-US" sz="1250" u="sng" dirty="0" smtClean="0">
                <a:latin typeface="Arial" pitchFamily="34" charset="0"/>
                <a:cs typeface="Arial" pitchFamily="34" charset="0"/>
              </a:rPr>
              <a:t>All OCII Services</a:t>
            </a:r>
          </a:p>
          <a:p>
            <a:pPr marL="342900" indent="-342900" algn="l">
              <a:buFont typeface="Arial" pitchFamily="34" charset="0"/>
              <a:buChar char="•"/>
            </a:pPr>
            <a:r>
              <a:rPr lang="en-US" sz="1250" u="sng" dirty="0" smtClean="0">
                <a:latin typeface="Arial" pitchFamily="34" charset="0"/>
                <a:cs typeface="Arial" pitchFamily="34" charset="0"/>
              </a:rPr>
              <a:t>Informatics</a:t>
            </a:r>
            <a:r>
              <a:rPr lang="en-US" sz="1250" dirty="0" smtClean="0">
                <a:latin typeface="Arial" pitchFamily="34" charset="0"/>
                <a:cs typeface="Arial" pitchFamily="34" charset="0"/>
              </a:rPr>
              <a:t>: Research facilitators (NOT researchers) who embed in specific research teams . Expands Informatics team from just OU to OSU, available to others statewide.</a:t>
            </a:r>
          </a:p>
          <a:p>
            <a:pPr marL="342900" indent="-342900" algn="l">
              <a:buFont typeface="Arial" pitchFamily="34" charset="0"/>
              <a:buChar char="•"/>
            </a:pPr>
            <a:r>
              <a:rPr lang="en-US" sz="1250" u="sng" dirty="0" err="1" smtClean="0">
                <a:latin typeface="Arial" pitchFamily="34" charset="0"/>
                <a:cs typeface="Arial" pitchFamily="34" charset="0"/>
              </a:rPr>
              <a:t>cyberCommons</a:t>
            </a:r>
            <a:r>
              <a:rPr lang="en-US" sz="1250" dirty="0" smtClean="0">
                <a:latin typeface="Arial" pitchFamily="34" charset="0"/>
                <a:cs typeface="Arial" pitchFamily="34" charset="0"/>
              </a:rPr>
              <a:t>: adaptable </a:t>
            </a:r>
            <a:r>
              <a:rPr lang="en-US" sz="1250" dirty="0">
                <a:latin typeface="Arial" pitchFamily="34" charset="0"/>
                <a:cs typeface="Arial" pitchFamily="34" charset="0"/>
              </a:rPr>
              <a:t>B</a:t>
            </a:r>
            <a:r>
              <a:rPr lang="en-US" sz="1250" dirty="0" smtClean="0">
                <a:latin typeface="Arial" pitchFamily="34" charset="0"/>
                <a:cs typeface="Arial" pitchFamily="34" charset="0"/>
              </a:rPr>
              <a:t>ig Data environment developed under OK-KS Track-2 (2009-13).</a:t>
            </a:r>
          </a:p>
          <a:p>
            <a:pPr marL="342900" indent="-342900" algn="l">
              <a:buFont typeface="Arial" pitchFamily="34" charset="0"/>
              <a:buChar char="•"/>
            </a:pPr>
            <a:r>
              <a:rPr lang="en-US" sz="1250" u="sng" dirty="0" smtClean="0">
                <a:latin typeface="Arial" pitchFamily="34" charset="0"/>
                <a:cs typeface="Arial" pitchFamily="34" charset="0"/>
              </a:rPr>
              <a:t>Data Stewardship Initiative</a:t>
            </a:r>
            <a:r>
              <a:rPr lang="en-US" sz="1250" dirty="0" smtClean="0">
                <a:latin typeface="Arial" pitchFamily="34" charset="0"/>
                <a:cs typeface="Arial" pitchFamily="34" charset="0"/>
              </a:rPr>
              <a:t>: collaboration among CI and Libraries.</a:t>
            </a:r>
          </a:p>
          <a:p>
            <a:pPr marL="342900" indent="-342900" algn="l">
              <a:buFont typeface="Arial" pitchFamily="34" charset="0"/>
              <a:buChar char="•"/>
            </a:pPr>
            <a:r>
              <a:rPr lang="en-US" sz="1250" u="sng" dirty="0" smtClean="0">
                <a:latin typeface="Arial" pitchFamily="34" charset="0"/>
                <a:cs typeface="Arial" pitchFamily="34" charset="0"/>
              </a:rPr>
              <a:t>OK STEM Mentorship Program</a:t>
            </a:r>
            <a:r>
              <a:rPr lang="en-US" sz="1250" dirty="0" smtClean="0">
                <a:latin typeface="Arial" pitchFamily="34" charset="0"/>
                <a:cs typeface="Arial" pitchFamily="34" charset="0"/>
              </a:rPr>
              <a:t>: extended OK IT Mentorship Program to other STEM disciplines.</a:t>
            </a:r>
          </a:p>
        </p:txBody>
      </p:sp>
      <p:sp>
        <p:nvSpPr>
          <p:cNvPr id="12" name="TextBox 11"/>
          <p:cNvSpPr txBox="1"/>
          <p:nvPr/>
        </p:nvSpPr>
        <p:spPr>
          <a:xfrm>
            <a:off x="3608290" y="5457430"/>
            <a:ext cx="3729316" cy="707886"/>
          </a:xfrm>
          <a:prstGeom prst="rect">
            <a:avLst/>
          </a:prstGeom>
          <a:noFill/>
        </p:spPr>
        <p:txBody>
          <a:bodyPr wrap="square" rtlCol="0">
            <a:spAutoFit/>
          </a:bodyPr>
          <a:lstStyle/>
          <a:p>
            <a:pPr algn="l"/>
            <a:r>
              <a:rPr lang="en-US" sz="2000" b="1" dirty="0" smtClean="0">
                <a:latin typeface="Arial" pitchFamily="34" charset="0"/>
                <a:cs typeface="Arial" pitchFamily="34" charset="0"/>
              </a:rPr>
              <a:t>52 OK academic</a:t>
            </a:r>
          </a:p>
          <a:p>
            <a:pPr algn="l"/>
            <a:r>
              <a:rPr lang="en-US" sz="2000" b="1" dirty="0" smtClean="0">
                <a:latin typeface="Arial" pitchFamily="34" charset="0"/>
                <a:cs typeface="Arial" pitchFamily="34" charset="0"/>
              </a:rPr>
              <a:t>48 OK non-academic</a:t>
            </a:r>
            <a:endParaRPr lang="en-US" sz="2000" b="1" dirty="0">
              <a:latin typeface="Arial" pitchFamily="34" charset="0"/>
              <a:cs typeface="Arial" pitchFamily="34" charset="0"/>
            </a:endParaRPr>
          </a:p>
        </p:txBody>
      </p:sp>
      <p:sp>
        <p:nvSpPr>
          <p:cNvPr id="13" name="TextBox 12"/>
          <p:cNvSpPr txBox="1"/>
          <p:nvPr/>
        </p:nvSpPr>
        <p:spPr>
          <a:xfrm>
            <a:off x="3608290" y="5145742"/>
            <a:ext cx="1344710" cy="400110"/>
          </a:xfrm>
          <a:prstGeom prst="rect">
            <a:avLst/>
          </a:prstGeom>
          <a:noFill/>
        </p:spPr>
        <p:txBody>
          <a:bodyPr wrap="square" rtlCol="0">
            <a:spAutoFit/>
          </a:bodyPr>
          <a:lstStyle/>
          <a:p>
            <a:pPr algn="l"/>
            <a:r>
              <a:rPr lang="en-US" sz="2000" b="1" dirty="0" smtClean="0">
                <a:latin typeface="Arial" pitchFamily="34" charset="0"/>
                <a:cs typeface="Arial" pitchFamily="34" charset="0"/>
              </a:rPr>
              <a:t>So far:</a:t>
            </a:r>
            <a:endParaRPr lang="en-US" sz="2000" b="1" dirty="0">
              <a:latin typeface="Arial" pitchFamily="34" charset="0"/>
              <a:cs typeface="Arial" pitchFamily="34" charset="0"/>
            </a:endParaRPr>
          </a:p>
        </p:txBody>
      </p:sp>
      <p:sp>
        <p:nvSpPr>
          <p:cNvPr id="3" name="TextBox 2"/>
          <p:cNvSpPr txBox="1"/>
          <p:nvPr/>
        </p:nvSpPr>
        <p:spPr>
          <a:xfrm>
            <a:off x="7212106" y="2105825"/>
            <a:ext cx="636494" cy="369332"/>
          </a:xfrm>
          <a:prstGeom prst="rect">
            <a:avLst/>
          </a:prstGeom>
          <a:solidFill>
            <a:schemeClr val="bg1"/>
          </a:solidFill>
        </p:spPr>
        <p:txBody>
          <a:bodyPr wrap="square" rtlCol="0">
            <a:spAutoFit/>
          </a:bodyPr>
          <a:lstStyle/>
          <a:p>
            <a:pPr algn="l"/>
            <a:r>
              <a:rPr lang="en-US" sz="1750" b="1" dirty="0" smtClean="0">
                <a:solidFill>
                  <a:srgbClr val="A50021"/>
                </a:solidFill>
                <a:latin typeface="Arial" pitchFamily="34" charset="0"/>
                <a:cs typeface="Arial" pitchFamily="34" charset="0"/>
              </a:rPr>
              <a:t>TSC</a:t>
            </a:r>
            <a:endParaRPr lang="en-US" sz="1750" b="1" dirty="0">
              <a:solidFill>
                <a:srgbClr val="A50021"/>
              </a:solidFill>
              <a:latin typeface="Arial" pitchFamily="34" charset="0"/>
              <a:cs typeface="Arial" pitchFamily="34" charset="0"/>
            </a:endParaRPr>
          </a:p>
        </p:txBody>
      </p:sp>
      <p:sp>
        <p:nvSpPr>
          <p:cNvPr id="14" name="TextBox 13"/>
          <p:cNvSpPr txBox="1"/>
          <p:nvPr/>
        </p:nvSpPr>
        <p:spPr>
          <a:xfrm>
            <a:off x="6167716" y="2709099"/>
            <a:ext cx="609600" cy="369332"/>
          </a:xfrm>
          <a:prstGeom prst="rect">
            <a:avLst/>
          </a:prstGeom>
          <a:solidFill>
            <a:schemeClr val="bg1"/>
          </a:solidFill>
          <a:ln w="38100">
            <a:noFill/>
          </a:ln>
        </p:spPr>
        <p:txBody>
          <a:bodyPr wrap="square" rtlCol="0">
            <a:spAutoFit/>
          </a:bodyPr>
          <a:lstStyle/>
          <a:p>
            <a:pPr algn="l"/>
            <a:r>
              <a:rPr lang="en-US" b="1" dirty="0" smtClean="0">
                <a:solidFill>
                  <a:srgbClr val="A50021"/>
                </a:solidFill>
                <a:latin typeface="Arial" pitchFamily="34" charset="0"/>
                <a:cs typeface="Arial" pitchFamily="34" charset="0"/>
              </a:rPr>
              <a:t>LU</a:t>
            </a:r>
            <a:endParaRPr lang="en-US" b="1" dirty="0">
              <a:solidFill>
                <a:srgbClr val="A50021"/>
              </a:solidFill>
              <a:latin typeface="Arial" pitchFamily="34" charset="0"/>
              <a:cs typeface="Arial" pitchFamily="34" charset="0"/>
            </a:endParaRPr>
          </a:p>
        </p:txBody>
      </p:sp>
    </p:spTree>
    <p:extLst>
      <p:ext uri="{BB962C8B-B14F-4D97-AF65-F5344CB8AC3E}">
        <p14:creationId xmlns:p14="http://schemas.microsoft.com/office/powerpoint/2010/main" val="42219169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Sep 21 2016</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13</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sz="2300" dirty="0" smtClean="0"/>
              <a:t>1000</a:t>
            </a:r>
            <a:r>
              <a:rPr lang="en-US" sz="2300" dirty="0" smtClean="0"/>
              <a:t> </a:t>
            </a:r>
            <a:r>
              <a:rPr lang="en-US" sz="2300" dirty="0" smtClean="0"/>
              <a:t>Intel Xeon </a:t>
            </a:r>
            <a:r>
              <a:rPr lang="en-US" sz="2300" dirty="0" smtClean="0"/>
              <a:t>“Haswell” CPU chips</a:t>
            </a:r>
          </a:p>
          <a:p>
            <a:pPr eaLnBrk="1" hangingPunct="1">
              <a:lnSpc>
                <a:spcPct val="90000"/>
              </a:lnSpc>
              <a:buNone/>
            </a:pPr>
            <a:r>
              <a:rPr lang="en-US" sz="2300" dirty="0" smtClean="0"/>
              <a:t>10,180 CPU cores</a:t>
            </a:r>
            <a:endParaRPr lang="en-US" sz="2300" dirty="0" smtClean="0"/>
          </a:p>
          <a:p>
            <a:pPr eaLnBrk="1" hangingPunct="1">
              <a:lnSpc>
                <a:spcPct val="80000"/>
              </a:lnSpc>
              <a:buNone/>
            </a:pPr>
            <a:r>
              <a:rPr lang="en-US" sz="2300" dirty="0" smtClean="0"/>
              <a:t>~23</a:t>
            </a:r>
            <a:r>
              <a:rPr lang="en-US" sz="2300" dirty="0" smtClean="0"/>
              <a:t> </a:t>
            </a:r>
            <a:r>
              <a:rPr lang="en-US" sz="2300" dirty="0"/>
              <a:t>T</a:t>
            </a:r>
            <a:r>
              <a:rPr lang="en-US" sz="2300" dirty="0" smtClean="0"/>
              <a:t>B </a:t>
            </a:r>
            <a:r>
              <a:rPr lang="en-US" sz="2300" dirty="0" smtClean="0"/>
              <a:t>RAM</a:t>
            </a:r>
          </a:p>
          <a:p>
            <a:pPr eaLnBrk="1" hangingPunct="1">
              <a:lnSpc>
                <a:spcPct val="70000"/>
              </a:lnSpc>
              <a:buFont typeface="Wingdings" pitchFamily="2" charset="2"/>
              <a:buNone/>
            </a:pPr>
            <a:r>
              <a:rPr lang="en-US" sz="2300" dirty="0" smtClean="0"/>
              <a:t>~360 TB global disk</a:t>
            </a:r>
          </a:p>
          <a:p>
            <a:pPr eaLnBrk="1" hangingPunct="1">
              <a:lnSpc>
                <a:spcPct val="70000"/>
              </a:lnSpc>
              <a:buFont typeface="Wingdings" pitchFamily="2" charset="2"/>
              <a:buNone/>
            </a:pPr>
            <a:r>
              <a:rPr lang="en-US" sz="2300" dirty="0" err="1" smtClean="0"/>
              <a:t>Mellanox</a:t>
            </a:r>
            <a:r>
              <a:rPr lang="en-US" sz="2300" dirty="0" smtClean="0"/>
              <a:t> FDR10 </a:t>
            </a:r>
            <a:r>
              <a:rPr lang="en-US" sz="2300" dirty="0" err="1" smtClean="0"/>
              <a:t>Infiniband</a:t>
            </a:r>
            <a:endParaRPr lang="en-US" sz="2300" dirty="0" smtClean="0"/>
          </a:p>
          <a:p>
            <a:pPr eaLnBrk="1" hangingPunct="1">
              <a:lnSpc>
                <a:spcPct val="70000"/>
              </a:lnSpc>
              <a:buFont typeface="Wingdings" pitchFamily="2" charset="2"/>
              <a:buNone/>
            </a:pPr>
            <a:r>
              <a:rPr lang="en-US" sz="1850" dirty="0" smtClean="0"/>
              <a:t>(</a:t>
            </a:r>
            <a:r>
              <a:rPr lang="en-US" sz="1850" dirty="0" smtClean="0"/>
              <a:t>13.33 </a:t>
            </a:r>
            <a:r>
              <a:rPr lang="en-US" sz="1850" dirty="0" smtClean="0"/>
              <a:t>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a:t>
            </a:r>
            <a:r>
              <a:rPr lang="en-US" sz="1700" dirty="0" smtClean="0"/>
              <a:t>N-series Gigabit/10G </a:t>
            </a:r>
            <a:r>
              <a:rPr lang="en-US" sz="1700" dirty="0" smtClean="0"/>
              <a:t>Ethernet</a:t>
            </a:r>
          </a:p>
          <a:p>
            <a:pPr eaLnBrk="1" hangingPunct="1">
              <a:lnSpc>
                <a:spcPct val="80000"/>
              </a:lnSpc>
              <a:buFont typeface="Wingdings" pitchFamily="2" charset="2"/>
              <a:buNone/>
            </a:pPr>
            <a:r>
              <a:rPr lang="en-US" sz="1700" dirty="0" smtClean="0"/>
              <a:t>CentOS 7</a:t>
            </a:r>
            <a:endParaRPr lang="en-US" sz="1700" dirty="0" smtClean="0"/>
          </a:p>
          <a:p>
            <a:pPr eaLnBrk="1" hangingPunct="1">
              <a:lnSpc>
                <a:spcPct val="70000"/>
              </a:lnSpc>
              <a:buFont typeface="Wingdings" pitchFamily="2" charset="2"/>
              <a:buNone/>
            </a:pPr>
            <a:r>
              <a:rPr lang="en-US" sz="2200" dirty="0" smtClean="0"/>
              <a:t>Peak speed: </a:t>
            </a:r>
            <a:r>
              <a:rPr lang="en-US" sz="2200" dirty="0" smtClean="0"/>
              <a:t>347</a:t>
            </a:r>
            <a:r>
              <a:rPr lang="en-US" sz="2200" dirty="0" smtClean="0"/>
              <a:t> </a:t>
            </a:r>
            <a:r>
              <a:rPr lang="en-US" sz="2200" dirty="0" smtClean="0"/>
              <a:t>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30</a:t>
            </a:r>
            <a:r>
              <a:rPr lang="en-US" sz="2000" dirty="0" smtClean="0"/>
              <a:t>% </a:t>
            </a:r>
            <a:r>
              <a:rPr lang="en-US" sz="2000" dirty="0" smtClean="0"/>
              <a:t>of the nodes are</a:t>
            </a:r>
          </a:p>
          <a:p>
            <a:pPr eaLnBrk="1" hangingPunct="1">
              <a:lnSpc>
                <a:spcPct val="70000"/>
              </a:lnSpc>
              <a:buFont typeface="Wingdings" pitchFamily="2" charset="2"/>
              <a:buNone/>
            </a:pPr>
            <a:r>
              <a:rPr lang="en-US" sz="2000" dirty="0" smtClean="0"/>
              <a:t>“condominium” (owned </a:t>
            </a:r>
            <a:r>
              <a:rPr lang="en-US" sz="2000" dirty="0" smtClean="0"/>
              <a:t>by                  individual research </a:t>
            </a:r>
            <a:r>
              <a:rPr lang="en-US" sz="2000" dirty="0" smtClean="0"/>
              <a:t>teams</a:t>
            </a:r>
            <a:r>
              <a:rPr lang="en-US" sz="2000" dirty="0" smtClean="0"/>
              <a:t>).</a:t>
            </a:r>
            <a:endParaRPr lang="en-US" sz="2000" dirty="0" smtClean="0"/>
          </a:p>
        </p:txBody>
      </p:sp>
      <p:sp>
        <p:nvSpPr>
          <p:cNvPr id="33797" name="Rectangle 3"/>
          <p:cNvSpPr>
            <a:spLocks noGrp="1" noChangeArrowheads="1"/>
          </p:cNvSpPr>
          <p:nvPr>
            <p:ph type="title"/>
          </p:nvPr>
        </p:nvSpPr>
        <p:spPr/>
        <p:txBody>
          <a:bodyPr/>
          <a:lstStyle/>
          <a:p>
            <a:pPr eaLnBrk="1" hangingPunct="1"/>
            <a:r>
              <a:rPr lang="en-US" dirty="0" smtClean="0"/>
              <a:t>Dell </a:t>
            </a:r>
            <a:r>
              <a:rPr lang="en-US" dirty="0"/>
              <a:t>Intel </a:t>
            </a:r>
            <a:r>
              <a:rPr lang="en-US" dirty="0" smtClean="0"/>
              <a:t>Haswell HPC Cluster</a:t>
            </a:r>
            <a:endParaRPr lang="en-US" dirty="0" smtClean="0"/>
          </a:p>
        </p:txBody>
      </p:sp>
      <p:sp>
        <p:nvSpPr>
          <p:cNvPr id="503812" name="Text Box 4"/>
          <p:cNvSpPr txBox="1">
            <a:spLocks noChangeArrowheads="1"/>
          </p:cNvSpPr>
          <p:nvPr/>
        </p:nvSpPr>
        <p:spPr bwMode="auto">
          <a:xfrm>
            <a:off x="4997255" y="5181600"/>
            <a:ext cx="4055919"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sch</a:t>
            </a:r>
            <a:r>
              <a:rPr lang="en-US" sz="2400" b="1" dirty="0" smtClean="0">
                <a:effectLst>
                  <a:outerShdw blurRad="38100" dist="38100" dir="2700000" algn="tl">
                    <a:srgbClr val="C0C0C0"/>
                  </a:outerShdw>
                </a:effectLst>
                <a:latin typeface="Courier New" pitchFamily="49" charset="0"/>
              </a:rPr>
              <a:t>ooner.oscer.ou.edu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3940494" y="1748395"/>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OneOCII</a:t>
            </a:r>
            <a:endParaRPr lang="en-US" dirty="0"/>
          </a:p>
        </p:txBody>
      </p:sp>
      <p:sp>
        <p:nvSpPr>
          <p:cNvPr id="3" name="Content Placeholder 2"/>
          <p:cNvSpPr>
            <a:spLocks noGrp="1"/>
          </p:cNvSpPr>
          <p:nvPr>
            <p:ph idx="1"/>
          </p:nvPr>
        </p:nvSpPr>
        <p:spPr/>
        <p:txBody>
          <a:bodyPr/>
          <a:lstStyle/>
          <a:p>
            <a:pPr marL="0" indent="0">
              <a:buNone/>
            </a:pPr>
            <a:r>
              <a:rPr lang="en-US" dirty="0" smtClean="0"/>
              <a:t>All of OCII, plus:</a:t>
            </a:r>
          </a:p>
          <a:p>
            <a:r>
              <a:rPr lang="en-US" u="sng" dirty="0" smtClean="0"/>
              <a:t>Informatics</a:t>
            </a:r>
            <a:r>
              <a:rPr lang="en-US" dirty="0" smtClean="0"/>
              <a:t> professionals: research facilitators embedded in specific research projects (and largely funded by them)</a:t>
            </a:r>
          </a:p>
          <a:p>
            <a:r>
              <a:rPr lang="en-US" u="sng" dirty="0" err="1" smtClean="0"/>
              <a:t>CyberCommons</a:t>
            </a:r>
            <a:r>
              <a:rPr lang="en-US" dirty="0" smtClean="0"/>
              <a:t> (from old NSF </a:t>
            </a:r>
            <a:r>
              <a:rPr lang="en-US" dirty="0" err="1" smtClean="0"/>
              <a:t>EPSCoR</a:t>
            </a:r>
            <a:r>
              <a:rPr lang="en-US" dirty="0" smtClean="0"/>
              <a:t> RII Track-2 grant)</a:t>
            </a:r>
          </a:p>
          <a:p>
            <a:pPr lvl="1"/>
            <a:r>
              <a:rPr lang="en-US" dirty="0" smtClean="0"/>
              <a:t>Software platform for end-to-end research workflow support</a:t>
            </a:r>
          </a:p>
          <a:p>
            <a:r>
              <a:rPr lang="en-US" dirty="0" smtClean="0"/>
              <a:t>Physical resources</a:t>
            </a:r>
          </a:p>
          <a:p>
            <a:pPr lvl="1"/>
            <a:r>
              <a:rPr lang="en-US" u="sng" dirty="0" smtClean="0"/>
              <a:t>Research Cloud</a:t>
            </a:r>
            <a:r>
              <a:rPr lang="en-US" dirty="0" smtClean="0"/>
              <a:t>: research teams can buy virtual servers</a:t>
            </a:r>
          </a:p>
          <a:p>
            <a:pPr lvl="1"/>
            <a:r>
              <a:rPr lang="en-US" u="sng" dirty="0" err="1" smtClean="0"/>
              <a:t>Hadoop</a:t>
            </a:r>
            <a:r>
              <a:rPr lang="en-US" dirty="0" smtClean="0"/>
              <a:t> cluster</a:t>
            </a:r>
          </a:p>
          <a:p>
            <a:r>
              <a:rPr lang="en-US" u="sng" dirty="0" smtClean="0"/>
              <a:t>Data Stewardship Initiative </a:t>
            </a:r>
            <a:r>
              <a:rPr lang="en-US" dirty="0" smtClean="0"/>
              <a:t>(led by Libraries)</a:t>
            </a:r>
          </a:p>
          <a:p>
            <a:r>
              <a:rPr lang="en-US" u="sng" dirty="0" smtClean="0"/>
              <a:t>Oklahoma STEM Mentorship Program</a:t>
            </a:r>
            <a:r>
              <a:rPr lang="en-US" dirty="0" smtClean="0"/>
              <a:t> (not just IT) – already 20 institutions signed up, including 3 new</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130</a:t>
            </a:fld>
            <a:endParaRPr lang="en-US"/>
          </a:p>
        </p:txBody>
      </p:sp>
    </p:spTree>
    <p:extLst>
      <p:ext uri="{BB962C8B-B14F-4D97-AF65-F5344CB8AC3E}">
        <p14:creationId xmlns:p14="http://schemas.microsoft.com/office/powerpoint/2010/main" val="112101353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RII Track-1</a:t>
            </a:r>
            <a:endParaRPr lang="en-US" dirty="0"/>
          </a:p>
        </p:txBody>
      </p:sp>
      <p:sp>
        <p:nvSpPr>
          <p:cNvPr id="3" name="Content Placeholder 2"/>
          <p:cNvSpPr>
            <a:spLocks noGrp="1"/>
          </p:cNvSpPr>
          <p:nvPr>
            <p:ph idx="1"/>
          </p:nvPr>
        </p:nvSpPr>
        <p:spPr/>
        <p:txBody>
          <a:bodyPr/>
          <a:lstStyle/>
          <a:p>
            <a:r>
              <a:rPr lang="en-US" dirty="0"/>
              <a:t>“Adapting Socio-ecological Systems to Increased Climate </a:t>
            </a:r>
            <a:r>
              <a:rPr lang="en-US" dirty="0" smtClean="0"/>
              <a:t>Variability”</a:t>
            </a:r>
          </a:p>
          <a:p>
            <a:r>
              <a:rPr lang="en-US" dirty="0" smtClean="0"/>
              <a:t>OU, OSU, U Tulsa, Noble Foundation</a:t>
            </a:r>
            <a:endParaRPr lang="en-US" dirty="0"/>
          </a:p>
          <a:p>
            <a:r>
              <a:rPr lang="en-US" dirty="0" smtClean="0"/>
              <a:t>$24M ($20M NSF, $4M State Regents) over 5 years</a:t>
            </a:r>
          </a:p>
          <a:p>
            <a:r>
              <a:rPr lang="en-US" dirty="0" smtClean="0"/>
              <a:t>Includes just under $1M for Informatics</a:t>
            </a:r>
          </a:p>
          <a:p>
            <a:pPr lvl="1"/>
            <a:r>
              <a:rPr lang="en-US" dirty="0" smtClean="0"/>
              <a:t>OU: heavy in Year 1 and first half of Year 2, light thereafter</a:t>
            </a:r>
          </a:p>
          <a:p>
            <a:pPr lvl="1"/>
            <a:r>
              <a:rPr lang="en-US" dirty="0" smtClean="0"/>
              <a:t>OSU: nothing in Year 1 and first half of Year 2, 1 FTE thereafter</a:t>
            </a:r>
          </a:p>
          <a:p>
            <a:pPr lvl="1"/>
            <a:r>
              <a:rPr lang="en-US" dirty="0" smtClean="0"/>
              <a:t>Sustainability plan, in place, guarantees at least through 2021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131</a:t>
            </a:fld>
            <a:endParaRPr lang="en-US"/>
          </a:p>
        </p:txBody>
      </p:sp>
    </p:spTree>
    <p:extLst>
      <p:ext uri="{BB962C8B-B14F-4D97-AF65-F5344CB8AC3E}">
        <p14:creationId xmlns:p14="http://schemas.microsoft.com/office/powerpoint/2010/main" val="1915760686"/>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HPC</a:t>
            </a:r>
            <a:endParaRPr lang="en-US" dirty="0"/>
          </a:p>
        </p:txBody>
      </p:sp>
      <p:sp>
        <p:nvSpPr>
          <p:cNvPr id="3" name="Content Placeholder 2"/>
          <p:cNvSpPr>
            <a:spLocks noGrp="1"/>
          </p:cNvSpPr>
          <p:nvPr>
            <p:ph idx="1"/>
          </p:nvPr>
        </p:nvSpPr>
        <p:spPr/>
        <p:txBody>
          <a:bodyPr/>
          <a:lstStyle/>
          <a:p>
            <a:pPr marL="0" indent="0">
              <a:buNone/>
            </a:pPr>
            <a:r>
              <a:rPr lang="en-US" dirty="0"/>
              <a:t>O</a:t>
            </a:r>
            <a:r>
              <a:rPr lang="en-US" dirty="0" smtClean="0"/>
              <a:t>ver 200 TFLOPs of HPC capacity across the state             (5X increase from 2008-12)</a:t>
            </a:r>
          </a:p>
          <a:p>
            <a:r>
              <a:rPr lang="en-US" u="sng" dirty="0" smtClean="0"/>
              <a:t>OU</a:t>
            </a:r>
            <a:r>
              <a:rPr lang="en-US" dirty="0" smtClean="0"/>
              <a:t>: 110.6 TFLOPs, acquired 2012 (internally funded)</a:t>
            </a:r>
          </a:p>
          <a:p>
            <a:r>
              <a:rPr lang="en-US" u="sng" dirty="0" smtClean="0"/>
              <a:t>OSU</a:t>
            </a:r>
            <a:r>
              <a:rPr lang="en-US" dirty="0" smtClean="0"/>
              <a:t>: 48.8 TFLOPs, acquired 2012 (NSF MRI)</a:t>
            </a:r>
          </a:p>
          <a:p>
            <a:r>
              <a:rPr lang="en-US" u="sng" dirty="0" smtClean="0"/>
              <a:t>Langston U</a:t>
            </a:r>
            <a:r>
              <a:rPr lang="en-US" dirty="0" smtClean="0"/>
              <a:t>: 8 TFLOPs CPU, 18.72 TFLOPs GPU,  acquired 2013 (NSF MRI)</a:t>
            </a:r>
          </a:p>
          <a:p>
            <a:r>
              <a:rPr lang="en-US" u="sng" dirty="0" smtClean="0"/>
              <a:t>Tandy Supercomputing Center</a:t>
            </a:r>
            <a:r>
              <a:rPr lang="en-US" dirty="0" smtClean="0"/>
              <a:t> (Tulsa): 34.56 TFLOPs, acquired 2013 (independently of OCII/OneOCII)</a:t>
            </a:r>
          </a:p>
          <a:p>
            <a:r>
              <a:rPr lang="en-US" u="sng" dirty="0" smtClean="0"/>
              <a:t>UCO</a:t>
            </a:r>
            <a:r>
              <a:rPr lang="en-US" dirty="0" smtClean="0"/>
              <a:t>: 30+ TFLOPs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132</a:t>
            </a:fld>
            <a:endParaRPr lang="en-US"/>
          </a:p>
        </p:txBody>
      </p:sp>
    </p:spTree>
    <p:extLst>
      <p:ext uri="{BB962C8B-B14F-4D97-AF65-F5344CB8AC3E}">
        <p14:creationId xmlns:p14="http://schemas.microsoft.com/office/powerpoint/2010/main" val="1306683056"/>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STEM Mentorship Program</a:t>
            </a:r>
            <a:endParaRPr lang="en-US" dirty="0"/>
          </a:p>
        </p:txBody>
      </p:sp>
      <p:sp>
        <p:nvSpPr>
          <p:cNvPr id="3" name="Content Placeholder 2"/>
          <p:cNvSpPr>
            <a:spLocks noGrp="1"/>
          </p:cNvSpPr>
          <p:nvPr>
            <p:ph idx="1"/>
          </p:nvPr>
        </p:nvSpPr>
        <p:spPr>
          <a:xfrm>
            <a:off x="609600" y="1371600"/>
            <a:ext cx="8001000" cy="4648200"/>
          </a:xfrm>
        </p:spPr>
        <p:txBody>
          <a:bodyPr/>
          <a:lstStyle/>
          <a:p>
            <a:pPr>
              <a:spcBef>
                <a:spcPts val="0"/>
              </a:spcBef>
            </a:pPr>
            <a:r>
              <a:rPr lang="en-US" dirty="0" smtClean="0"/>
              <a:t>Already have presenters signed up for:</a:t>
            </a:r>
          </a:p>
          <a:p>
            <a:pPr lvl="1">
              <a:spcBef>
                <a:spcPts val="0"/>
              </a:spcBef>
            </a:pPr>
            <a:r>
              <a:rPr lang="en-US" dirty="0" smtClean="0"/>
              <a:t>Agriculture</a:t>
            </a:r>
          </a:p>
          <a:p>
            <a:pPr lvl="1">
              <a:spcBef>
                <a:spcPts val="0"/>
              </a:spcBef>
            </a:pPr>
            <a:r>
              <a:rPr lang="en-US" dirty="0" smtClean="0"/>
              <a:t>Earth Sciences</a:t>
            </a:r>
          </a:p>
          <a:p>
            <a:pPr lvl="2">
              <a:spcBef>
                <a:spcPts val="0"/>
              </a:spcBef>
            </a:pPr>
            <a:r>
              <a:rPr lang="en-US" dirty="0" smtClean="0"/>
              <a:t>Atmospheric Sciences: Meteorology</a:t>
            </a:r>
          </a:p>
          <a:p>
            <a:pPr lvl="2">
              <a:spcBef>
                <a:spcPts val="0"/>
              </a:spcBef>
            </a:pPr>
            <a:r>
              <a:rPr lang="en-US" dirty="0" smtClean="0"/>
              <a:t>Ecological Sciences: Ecology, Rangeland Ecology, Urban Ecology</a:t>
            </a:r>
          </a:p>
          <a:p>
            <a:pPr lvl="2">
              <a:spcBef>
                <a:spcPts val="0"/>
              </a:spcBef>
            </a:pPr>
            <a:r>
              <a:rPr lang="en-US" dirty="0" smtClean="0"/>
              <a:t>Geographical Sciences: Geography, Geographic Information Systems</a:t>
            </a:r>
          </a:p>
          <a:p>
            <a:pPr lvl="1">
              <a:spcBef>
                <a:spcPts val="0"/>
              </a:spcBef>
            </a:pPr>
            <a:r>
              <a:rPr lang="en-US" dirty="0" smtClean="0"/>
              <a:t>Engineering: IT/CS</a:t>
            </a:r>
          </a:p>
          <a:p>
            <a:pPr lvl="1">
              <a:spcBef>
                <a:spcPts val="0"/>
              </a:spcBef>
            </a:pPr>
            <a:r>
              <a:rPr lang="en-US" dirty="0" smtClean="0"/>
              <a:t>Libraries</a:t>
            </a:r>
          </a:p>
          <a:p>
            <a:pPr lvl="1">
              <a:spcBef>
                <a:spcPts val="0"/>
              </a:spcBef>
            </a:pPr>
            <a:r>
              <a:rPr lang="en-US" dirty="0" smtClean="0"/>
              <a:t>Life Sciences: Plant Biology</a:t>
            </a:r>
          </a:p>
          <a:p>
            <a:pPr lvl="1">
              <a:spcBef>
                <a:spcPts val="0"/>
              </a:spcBef>
            </a:pPr>
            <a:r>
              <a:rPr lang="en-US" dirty="0" smtClean="0"/>
              <a:t>Social Sciences: Anthropology, Economics, Political Science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133</a:t>
            </a:fld>
            <a:endParaRPr lang="en-US"/>
          </a:p>
        </p:txBody>
      </p:sp>
    </p:spTree>
    <p:extLst>
      <p:ext uri="{BB962C8B-B14F-4D97-AF65-F5344CB8AC3E}">
        <p14:creationId xmlns:p14="http://schemas.microsoft.com/office/powerpoint/2010/main" val="575248694"/>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1600" dirty="0" smtClean="0"/>
              <a:t>Grant </a:t>
            </a:r>
            <a:r>
              <a:rPr lang="en-US" sz="1600" dirty="0"/>
              <a:t>No. EPS-0814361, “Building Oklahoma's Leadership Role in Cellulosic </a:t>
            </a:r>
            <a:r>
              <a:rPr lang="en-US" sz="1600" dirty="0" smtClean="0"/>
              <a:t>Bioenergy”</a:t>
            </a:r>
          </a:p>
          <a:p>
            <a:pPr>
              <a:spcBef>
                <a:spcPts val="0"/>
              </a:spcBef>
            </a:pPr>
            <a:r>
              <a:rPr lang="en-US" sz="1600" dirty="0" smtClean="0"/>
              <a:t>Grant </a:t>
            </a:r>
            <a:r>
              <a:rPr lang="en-US" sz="1600" dirty="0"/>
              <a:t>No. EPS-1006919, “Oklahoma Optical </a:t>
            </a:r>
            <a:r>
              <a:rPr lang="en-US" sz="1600" dirty="0" smtClean="0"/>
              <a:t>Initiative”</a:t>
            </a:r>
          </a:p>
          <a:p>
            <a:pPr>
              <a:spcBef>
                <a:spcPts val="0"/>
              </a:spcBef>
            </a:pPr>
            <a:r>
              <a:rPr lang="en-US" sz="1600" dirty="0" smtClean="0"/>
              <a:t>Grant </a:t>
            </a:r>
            <a:r>
              <a:rPr lang="en-US" sz="1600" dirty="0"/>
              <a:t>No. OCI-1039829, “MRI: Acquisition of Extensible </a:t>
            </a:r>
            <a:r>
              <a:rPr lang="en-US" sz="1600" dirty="0" err="1"/>
              <a:t>Petascale</a:t>
            </a:r>
            <a:r>
              <a:rPr lang="en-US" sz="1600" dirty="0"/>
              <a:t> Storage for Data Intensive </a:t>
            </a:r>
            <a:r>
              <a:rPr lang="en-US" sz="1600" dirty="0" smtClean="0"/>
              <a:t>Research”</a:t>
            </a:r>
          </a:p>
          <a:p>
            <a:pPr>
              <a:spcBef>
                <a:spcPts val="0"/>
              </a:spcBef>
            </a:pPr>
            <a:r>
              <a:rPr lang="en-US" sz="1600" dirty="0" smtClean="0"/>
              <a:t>Grant </a:t>
            </a:r>
            <a:r>
              <a:rPr lang="en-US" sz="1600" dirty="0"/>
              <a:t>No. </a:t>
            </a:r>
            <a:r>
              <a:rPr lang="en-US" sz="1600" dirty="0" smtClean="0"/>
              <a:t>OCI-1126330, </a:t>
            </a:r>
            <a:r>
              <a:rPr lang="en-US" sz="1600" dirty="0"/>
              <a:t>“Acquisition of a High Performance Compute Cluster for Multidisciplinary </a:t>
            </a:r>
            <a:r>
              <a:rPr lang="en-US" sz="1600" dirty="0" smtClean="0"/>
              <a:t>Research”</a:t>
            </a:r>
          </a:p>
          <a:p>
            <a:pPr>
              <a:spcBef>
                <a:spcPts val="0"/>
              </a:spcBef>
            </a:pPr>
            <a:r>
              <a:rPr lang="en-US" sz="1600" dirty="0" smtClean="0"/>
              <a:t>Grant No. </a:t>
            </a:r>
            <a:r>
              <a:rPr lang="en-US" sz="1600" dirty="0"/>
              <a:t>ACI- </a:t>
            </a:r>
            <a:r>
              <a:rPr lang="en-US" sz="1600" dirty="0" smtClean="0"/>
              <a:t>1229107, “Acquisition </a:t>
            </a:r>
            <a:r>
              <a:rPr lang="en-US" sz="1600" dirty="0"/>
              <a:t>of a High Performance Computing Cluster for Research and </a:t>
            </a:r>
            <a:r>
              <a:rPr lang="en-US" sz="1600" dirty="0" smtClean="0"/>
              <a:t>Education”</a:t>
            </a:r>
          </a:p>
          <a:p>
            <a:pPr>
              <a:spcBef>
                <a:spcPts val="0"/>
              </a:spcBef>
            </a:pPr>
            <a:r>
              <a:rPr lang="en-US" sz="1600" dirty="0" smtClean="0"/>
              <a:t>Grant </a:t>
            </a:r>
            <a:r>
              <a:rPr lang="en-US" sz="1600" dirty="0"/>
              <a:t>No. EPS-1301789, “Adapting Socio-ecological Systems to Increased Climate </a:t>
            </a:r>
            <a:r>
              <a:rPr lang="en-US" sz="1600" dirty="0" smtClean="0"/>
              <a:t>Variability”</a:t>
            </a:r>
          </a:p>
          <a:p>
            <a:pPr>
              <a:spcBef>
                <a:spcPts val="0"/>
              </a:spcBef>
            </a:pPr>
            <a:r>
              <a:rPr lang="en-US" sz="1600" dirty="0" smtClean="0"/>
              <a:t>Grant </a:t>
            </a:r>
            <a:r>
              <a:rPr lang="en-US" sz="1600" dirty="0"/>
              <a:t>No. ACI-1341028, “OneOklahoma Friction Free </a:t>
            </a:r>
            <a:r>
              <a:rPr lang="en-US" sz="1600" dirty="0" smtClean="0"/>
              <a:t>Network”</a:t>
            </a:r>
          </a:p>
          <a:p>
            <a:pPr>
              <a:spcBef>
                <a:spcPts val="0"/>
              </a:spcBef>
            </a:pPr>
            <a:r>
              <a:rPr lang="en-US" sz="1600" dirty="0" smtClean="0"/>
              <a:t>Grant No. ACI-1429702</a:t>
            </a:r>
            <a:r>
              <a:rPr lang="en-US" sz="1600" dirty="0"/>
              <a:t>, “Acquisition of a High Performance Computing Cluster for Research at a Predominantly Undergraduate </a:t>
            </a:r>
            <a:r>
              <a:rPr lang="en-US" sz="1600" dirty="0" smtClean="0"/>
              <a:t>Institution”</a:t>
            </a:r>
          </a:p>
          <a:p>
            <a:pPr>
              <a:spcBef>
                <a:spcPts val="0"/>
              </a:spcBef>
            </a:pPr>
            <a:r>
              <a:rPr lang="en-US" sz="1600" dirty="0" smtClean="0"/>
              <a:t>Grant No.  ACI-1440774</a:t>
            </a:r>
            <a:r>
              <a:rPr lang="en-US" sz="1600" dirty="0"/>
              <a:t>, “Leveraging Partnerships Across the Great Plains to Build Advanced Networking and CI </a:t>
            </a:r>
            <a:r>
              <a:rPr lang="en-US" sz="1600" dirty="0" smtClean="0"/>
              <a:t>Expertise”</a:t>
            </a:r>
            <a:endParaRPr lang="en-US" sz="1600" dirty="0"/>
          </a:p>
          <a:p>
            <a:pPr>
              <a:spcBef>
                <a:spcPts val="0"/>
              </a:spcBef>
            </a:pPr>
            <a:r>
              <a:rPr lang="en-US" sz="1600" dirty="0" smtClean="0"/>
              <a:t>Grant </a:t>
            </a:r>
            <a:r>
              <a:rPr lang="en-US" sz="1600" dirty="0"/>
              <a:t>No. ACI-1440783, “A Model for Advanced Cyberinfrastructure Research and Education </a:t>
            </a:r>
            <a:r>
              <a:rPr lang="en-US" sz="1600" dirty="0" smtClean="0"/>
              <a:t>Facilitators”</a:t>
            </a:r>
            <a:endParaRPr lang="en-US" sz="16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134</a:t>
            </a:fld>
            <a:endParaRPr lang="en-US"/>
          </a:p>
        </p:txBody>
      </p:sp>
    </p:spTree>
    <p:extLst>
      <p:ext uri="{BB962C8B-B14F-4D97-AF65-F5344CB8AC3E}">
        <p14:creationId xmlns:p14="http://schemas.microsoft.com/office/powerpoint/2010/main" val="2661594328"/>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135</a:t>
            </a:fld>
            <a:endParaRPr lang="en-US"/>
          </a:p>
        </p:txBody>
      </p:sp>
    </p:spTree>
    <p:extLst>
      <p:ext uri="{BB962C8B-B14F-4D97-AF65-F5344CB8AC3E}">
        <p14:creationId xmlns:p14="http://schemas.microsoft.com/office/powerpoint/2010/main" val="3893869414"/>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136</a:t>
            </a:fld>
            <a:endParaRPr lang="en-US"/>
          </a:p>
        </p:txBody>
      </p:sp>
      <p:sp>
        <p:nvSpPr>
          <p:cNvPr id="918530" name="Rectangle 2"/>
          <p:cNvSpPr>
            <a:spLocks noGrp="1" noChangeArrowheads="1"/>
          </p:cNvSpPr>
          <p:nvPr>
            <p:ph type="title"/>
          </p:nvPr>
        </p:nvSpPr>
        <p:spPr/>
        <p:txBody>
          <a:bodyPr/>
          <a:lstStyle/>
          <a:p>
            <a:r>
              <a:rPr lang="en-US" sz="3550" dirty="0" smtClean="0"/>
              <a:t>Symposium </a:t>
            </a:r>
            <a:r>
              <a:rPr lang="en-US" sz="3550" dirty="0" smtClean="0"/>
              <a:t>2016 </a:t>
            </a:r>
            <a:r>
              <a:rPr lang="en-US" sz="3550" dirty="0" smtClean="0"/>
              <a:t>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(17/18)</a:t>
            </a:r>
          </a:p>
          <a:p>
            <a:pPr lvl="1">
              <a:spcBef>
                <a:spcPts val="0"/>
              </a:spcBef>
            </a:pPr>
            <a:r>
              <a:rPr lang="en-US" sz="2000" dirty="0" smtClean="0"/>
              <a:t>Platinum (1): Intel + HP</a:t>
            </a:r>
            <a:endParaRPr lang="en-US" sz="2000" dirty="0"/>
          </a:p>
          <a:p>
            <a:pPr lvl="1">
              <a:spcBef>
                <a:spcPts val="0"/>
              </a:spcBef>
            </a:pPr>
            <a:r>
              <a:rPr lang="en-US" sz="2000" dirty="0" smtClean="0"/>
              <a:t>Gold (7): Arista Networks, </a:t>
            </a:r>
            <a:r>
              <a:rPr lang="en-US" sz="2000" b="1" dirty="0" smtClean="0">
                <a:solidFill>
                  <a:srgbClr val="CC00CC"/>
                </a:solidFill>
              </a:rPr>
              <a:t>Brocade</a:t>
            </a:r>
            <a:r>
              <a:rPr lang="en-US" sz="2000" dirty="0" smtClean="0"/>
              <a:t>/</a:t>
            </a:r>
            <a:r>
              <a:rPr lang="en-US" sz="2000" dirty="0" err="1" smtClean="0"/>
              <a:t>Lumenate</a:t>
            </a:r>
            <a:r>
              <a:rPr lang="en-US" sz="2000" dirty="0" smtClean="0"/>
              <a:t>, Dell, </a:t>
            </a:r>
            <a:r>
              <a:rPr lang="en-US" sz="2000" dirty="0" err="1" smtClean="0"/>
              <a:t>Mellanox</a:t>
            </a:r>
            <a:r>
              <a:rPr lang="en-US" sz="2000" dirty="0" smtClean="0"/>
              <a:t> Technologies, NVIDIA, </a:t>
            </a:r>
            <a:r>
              <a:rPr lang="en-US" sz="2000" b="1" dirty="0" smtClean="0">
                <a:solidFill>
                  <a:srgbClr val="CC00CC"/>
                </a:solidFill>
              </a:rPr>
              <a:t>Quantum</a:t>
            </a:r>
            <a:r>
              <a:rPr lang="en-US" sz="2000" dirty="0" smtClean="0"/>
              <a:t>,</a:t>
            </a:r>
            <a:r>
              <a:rPr lang="en-US" sz="2000" b="1" dirty="0" smtClean="0">
                <a:solidFill>
                  <a:srgbClr val="CC00CC"/>
                </a:solidFill>
              </a:rPr>
              <a:t> </a:t>
            </a:r>
            <a:r>
              <a:rPr lang="en-US" sz="2000" b="1" dirty="0" err="1" smtClean="0">
                <a:solidFill>
                  <a:srgbClr val="CC00CC"/>
                </a:solidFill>
              </a:rPr>
              <a:t>Qumulo</a:t>
            </a:r>
            <a:endParaRPr lang="en-US" sz="2000" dirty="0"/>
          </a:p>
          <a:p>
            <a:pPr lvl="1">
              <a:spcBef>
                <a:spcPts val="0"/>
              </a:spcBef>
            </a:pPr>
            <a:r>
              <a:rPr lang="en-US" sz="2000" dirty="0" smtClean="0"/>
              <a:t>Silver (4): Cray, </a:t>
            </a:r>
            <a:r>
              <a:rPr lang="en-US" sz="2000" dirty="0" err="1" smtClean="0"/>
              <a:t>DataDirect</a:t>
            </a:r>
            <a:r>
              <a:rPr lang="en-US" sz="2000" dirty="0" smtClean="0"/>
              <a:t> Networks, SGI, Spectra Logic</a:t>
            </a:r>
          </a:p>
          <a:p>
            <a:pPr lvl="1">
              <a:spcBef>
                <a:spcPts val="0"/>
              </a:spcBef>
            </a:pPr>
            <a:r>
              <a:rPr lang="en-US" sz="2000" dirty="0" smtClean="0"/>
              <a:t>Bronze (5/6): Adaptive Computing, Advanced </a:t>
            </a:r>
            <a:r>
              <a:rPr lang="en-US" sz="2000" dirty="0"/>
              <a:t>Clustering </a:t>
            </a:r>
            <a:r>
              <a:rPr lang="en-US" sz="2000" dirty="0" smtClean="0"/>
              <a:t>Technologies, Aspen Systems, </a:t>
            </a:r>
            <a:r>
              <a:rPr lang="en-US" sz="2000" b="1" dirty="0" smtClean="0">
                <a:solidFill>
                  <a:srgbClr val="CC00CC"/>
                </a:solidFill>
              </a:rPr>
              <a:t>Penguin, Pinnacle</a:t>
            </a:r>
            <a:r>
              <a:rPr lang="en-US" sz="2000" dirty="0" smtClean="0"/>
              <a:t>/EMC</a:t>
            </a:r>
          </a:p>
          <a:p>
            <a:pPr>
              <a:spcBef>
                <a:spcPts val="0"/>
              </a:spcBef>
              <a:buNone/>
            </a:pPr>
            <a:r>
              <a:rPr lang="en-US" dirty="0" smtClean="0"/>
              <a:t>Thank you all! Without you, the Symposium couldn’t happen.</a:t>
            </a:r>
          </a:p>
          <a:p>
            <a:pPr>
              <a:spcBef>
                <a:spcPts val="0"/>
              </a:spcBef>
              <a:buNone/>
            </a:pPr>
            <a:r>
              <a:rPr lang="en-US" dirty="0" smtClean="0"/>
              <a:t>Over the past 14 Symposia, we’ve had a total of 84 companies as sponsors – and more than half have repeated (or were acquired by/merged with other sponsors).</a:t>
            </a:r>
            <a:endParaRPr lang="en-US" dirty="0"/>
          </a:p>
        </p:txBody>
      </p:sp>
    </p:spTree>
    <p:extLst>
      <p:ext uri="{BB962C8B-B14F-4D97-AF65-F5344CB8AC3E}">
        <p14:creationId xmlns:p14="http://schemas.microsoft.com/office/powerpoint/2010/main" val="1771303626"/>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137</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spcBef>
                <a:spcPts val="0"/>
              </a:spcBef>
            </a:pPr>
            <a:r>
              <a:rPr lang="en-US" dirty="0"/>
              <a:t>OU IT</a:t>
            </a:r>
          </a:p>
          <a:p>
            <a:pPr lvl="1">
              <a:spcBef>
                <a:spcPts val="0"/>
              </a:spcBef>
            </a:pPr>
            <a:r>
              <a:rPr lang="en-US" dirty="0"/>
              <a:t>OU CIO/VPIT </a:t>
            </a:r>
            <a:r>
              <a:rPr lang="en-US" dirty="0" smtClean="0"/>
              <a:t>Loretta Early</a:t>
            </a:r>
          </a:p>
          <a:p>
            <a:pPr lvl="1">
              <a:spcBef>
                <a:spcPts val="0"/>
              </a:spcBef>
            </a:pPr>
            <a:r>
              <a:rPr lang="en-US" dirty="0" smtClean="0"/>
              <a:t>Symposium committee: Josh Alexander (OU), Dana Brunson (OSU), Debi </a:t>
            </a:r>
            <a:r>
              <a:rPr lang="en-US" dirty="0" err="1" smtClean="0"/>
              <a:t>Gentis</a:t>
            </a:r>
            <a:r>
              <a:rPr lang="en-US" dirty="0" smtClean="0"/>
              <a:t> (OU), George </a:t>
            </a:r>
            <a:r>
              <a:rPr lang="en-US" dirty="0" err="1" smtClean="0"/>
              <a:t>Louthan</a:t>
            </a:r>
            <a:r>
              <a:rPr lang="en-US" dirty="0" smtClean="0"/>
              <a:t> (OII), Franklin </a:t>
            </a:r>
            <a:r>
              <a:rPr lang="en-US" dirty="0" err="1" smtClean="0"/>
              <a:t>Fondjo</a:t>
            </a:r>
            <a:r>
              <a:rPr lang="en-US" dirty="0" smtClean="0"/>
              <a:t> </a:t>
            </a:r>
            <a:r>
              <a:rPr lang="en-US" dirty="0" err="1" smtClean="0"/>
              <a:t>Fotou</a:t>
            </a:r>
            <a:r>
              <a:rPr lang="en-US" dirty="0" smtClean="0"/>
              <a:t> (LU), Joel Snow (LU), Karl </a:t>
            </a:r>
            <a:r>
              <a:rPr lang="en-US" dirty="0" err="1" smtClean="0"/>
              <a:t>Frinkle</a:t>
            </a:r>
            <a:r>
              <a:rPr lang="en-US" dirty="0" smtClean="0"/>
              <a:t> (SE), Evan </a:t>
            </a:r>
            <a:r>
              <a:rPr lang="en-US" dirty="0" err="1" smtClean="0"/>
              <a:t>Lemley</a:t>
            </a:r>
            <a:r>
              <a:rPr lang="en-US" dirty="0" smtClean="0"/>
              <a:t> (UCO)</a:t>
            </a:r>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Brett Zimmerman, Josh </a:t>
            </a:r>
            <a:r>
              <a:rPr lang="en-US" dirty="0" smtClean="0"/>
              <a:t>Alexander, Patrick Calhoun</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847643287"/>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Jim Kurose, NSF Computer &amp; Information Science &amp; Engineering Directorate</a:t>
            </a:r>
          </a:p>
          <a:p>
            <a:r>
              <a:rPr lang="en-US" dirty="0"/>
              <a:t>Carl Grant (OU), Adrian Alexander (TU), Jennifer Fitzgerald (Noble), Mark </a:t>
            </a:r>
            <a:r>
              <a:rPr lang="en-US" dirty="0" err="1"/>
              <a:t>Laufersweiler</a:t>
            </a:r>
            <a:r>
              <a:rPr lang="en-US" dirty="0"/>
              <a:t> (OU), Robin Leech (OSU), Habib </a:t>
            </a:r>
            <a:r>
              <a:rPr lang="en-US" dirty="0" err="1" smtClean="0"/>
              <a:t>Tabatabai</a:t>
            </a:r>
            <a:r>
              <a:rPr lang="en-US" dirty="0" smtClean="0"/>
              <a:t> (UCO)</a:t>
            </a:r>
            <a:endParaRPr lang="en-US" dirty="0"/>
          </a:p>
          <a:p>
            <a:r>
              <a:rPr lang="en-US" dirty="0" smtClean="0"/>
              <a:t>Monica Martinez-Canales, Intel &amp; Stephen Wheat, HP (Platinum sponsors)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138</a:t>
            </a:fld>
            <a:endParaRPr lang="en-US"/>
          </a:p>
        </p:txBody>
      </p:sp>
    </p:spTree>
    <p:extLst>
      <p:ext uri="{BB962C8B-B14F-4D97-AF65-F5344CB8AC3E}">
        <p14:creationId xmlns:p14="http://schemas.microsoft.com/office/powerpoint/2010/main" val="3199032364"/>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a:t>Mickey Stewart, Arista </a:t>
            </a:r>
            <a:r>
              <a:rPr lang="en-US" dirty="0" smtClean="0"/>
              <a:t>Networks</a:t>
            </a:r>
          </a:p>
          <a:p>
            <a:r>
              <a:rPr lang="en-US" dirty="0" smtClean="0"/>
              <a:t>Dan </a:t>
            </a:r>
            <a:r>
              <a:rPr lang="en-US" dirty="0" err="1" smtClean="0"/>
              <a:t>DeBacker</a:t>
            </a:r>
            <a:r>
              <a:rPr lang="en-US" dirty="0" smtClean="0"/>
              <a:t>, Brocade Communications Systems Inc.</a:t>
            </a:r>
            <a:endParaRPr lang="en-US" dirty="0"/>
          </a:p>
          <a:p>
            <a:r>
              <a:rPr lang="en-US" dirty="0" smtClean="0"/>
              <a:t>DJ Spry, Dell</a:t>
            </a:r>
          </a:p>
          <a:p>
            <a:r>
              <a:rPr lang="en-US" dirty="0" err="1"/>
              <a:t>Kashif</a:t>
            </a:r>
            <a:r>
              <a:rPr lang="en-US" dirty="0"/>
              <a:t> </a:t>
            </a:r>
            <a:r>
              <a:rPr lang="en-US" dirty="0" smtClean="0"/>
              <a:t>Chauhan &amp; D. Kent Snider, </a:t>
            </a:r>
            <a:r>
              <a:rPr lang="en-US" dirty="0" err="1"/>
              <a:t>Mellanox</a:t>
            </a:r>
            <a:r>
              <a:rPr lang="en-US" dirty="0"/>
              <a:t> Technologies</a:t>
            </a:r>
          </a:p>
          <a:p>
            <a:r>
              <a:rPr lang="en-US" dirty="0" smtClean="0"/>
              <a:t>Bob </a:t>
            </a:r>
            <a:r>
              <a:rPr lang="en-US" dirty="0" err="1" smtClean="0"/>
              <a:t>Crovella</a:t>
            </a:r>
            <a:r>
              <a:rPr lang="en-US" dirty="0" smtClean="0"/>
              <a:t>, NVIDIA</a:t>
            </a:r>
          </a:p>
          <a:p>
            <a:r>
              <a:rPr lang="en-US" dirty="0" smtClean="0"/>
              <a:t>Neal </a:t>
            </a:r>
            <a:r>
              <a:rPr lang="en-US" dirty="0" err="1" smtClean="0"/>
              <a:t>Wingenbach</a:t>
            </a:r>
            <a:r>
              <a:rPr lang="en-US" dirty="0" smtClean="0"/>
              <a:t>, Quantum</a:t>
            </a:r>
          </a:p>
          <a:p>
            <a:r>
              <a:rPr lang="en-US" dirty="0" smtClean="0"/>
              <a:t>Bob Collins, </a:t>
            </a:r>
            <a:r>
              <a:rPr lang="en-US" dirty="0" err="1" smtClean="0"/>
              <a:t>Qumulo</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139</a:t>
            </a:fld>
            <a:endParaRPr lang="en-US"/>
          </a:p>
        </p:txBody>
      </p:sp>
    </p:spTree>
    <p:extLst>
      <p:ext uri="{BB962C8B-B14F-4D97-AF65-F5344CB8AC3E}">
        <p14:creationId xmlns:p14="http://schemas.microsoft.com/office/powerpoint/2010/main" val="15727967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non-condominium nodes</a:t>
            </a:r>
            <a:endParaRPr lang="en-US" dirty="0"/>
          </a:p>
        </p:txBody>
      </p:sp>
      <p:sp>
        <p:nvSpPr>
          <p:cNvPr id="3" name="Content Placeholder 2"/>
          <p:cNvSpPr>
            <a:spLocks noGrp="1"/>
          </p:cNvSpPr>
          <p:nvPr>
            <p:ph idx="1"/>
          </p:nvPr>
        </p:nvSpPr>
        <p:spPr>
          <a:xfrm>
            <a:off x="609600" y="1371600"/>
            <a:ext cx="8174038" cy="4648200"/>
          </a:xfrm>
        </p:spPr>
        <p:txBody>
          <a:bodyPr/>
          <a:lstStyle/>
          <a:p>
            <a:pPr>
              <a:spcBef>
                <a:spcPts val="300"/>
              </a:spcBef>
            </a:pPr>
            <a:r>
              <a:rPr lang="en-US" dirty="0" smtClean="0"/>
              <a:t>Compute nodes, non-condominium</a:t>
            </a:r>
          </a:p>
          <a:p>
            <a:pPr lvl="1">
              <a:spcBef>
                <a:spcPts val="300"/>
              </a:spcBef>
            </a:pPr>
            <a:r>
              <a:rPr lang="en-US" dirty="0" smtClean="0"/>
              <a:t>266 </a:t>
            </a:r>
            <a:r>
              <a:rPr lang="en-US" dirty="0" smtClean="0"/>
              <a:t>x R430, dual E5-2650v3 10-core 2.3 GHz, 32 GB RAM</a:t>
            </a:r>
          </a:p>
          <a:p>
            <a:pPr lvl="1">
              <a:spcBef>
                <a:spcPts val="300"/>
              </a:spcBef>
            </a:pPr>
            <a:r>
              <a:rPr lang="en-US" dirty="0" smtClean="0"/>
              <a:t>46 </a:t>
            </a:r>
            <a:r>
              <a:rPr lang="en-US" dirty="0"/>
              <a:t>x R430, dual </a:t>
            </a:r>
            <a:r>
              <a:rPr lang="en-US" dirty="0" smtClean="0"/>
              <a:t>E5-2670v3 12-core </a:t>
            </a:r>
            <a:r>
              <a:rPr lang="en-US" dirty="0"/>
              <a:t>2.3 GHz, </a:t>
            </a:r>
            <a:r>
              <a:rPr lang="en-US" dirty="0" smtClean="0"/>
              <a:t>64 </a:t>
            </a:r>
            <a:r>
              <a:rPr lang="en-US" dirty="0"/>
              <a:t>GB </a:t>
            </a:r>
            <a:r>
              <a:rPr lang="en-US" dirty="0" smtClean="0"/>
              <a:t>RAM</a:t>
            </a:r>
          </a:p>
          <a:p>
            <a:pPr>
              <a:spcBef>
                <a:spcPts val="300"/>
              </a:spcBef>
            </a:pPr>
            <a:r>
              <a:rPr lang="en-US" dirty="0" smtClean="0"/>
              <a:t>Accelerator-capable nodes, non-condominium</a:t>
            </a:r>
          </a:p>
          <a:p>
            <a:pPr lvl="1">
              <a:spcBef>
                <a:spcPts val="300"/>
              </a:spcBef>
            </a:pPr>
            <a:r>
              <a:rPr lang="en-US" dirty="0" smtClean="0"/>
              <a:t>28 x R730, dual E5-2650v3 10-core 2.3 GHz, 32 GB RAM</a:t>
            </a:r>
          </a:p>
          <a:p>
            <a:pPr lvl="1">
              <a:spcBef>
                <a:spcPts val="300"/>
              </a:spcBef>
            </a:pPr>
            <a:r>
              <a:rPr lang="en-US" dirty="0" smtClean="0"/>
              <a:t>8 x </a:t>
            </a:r>
            <a:r>
              <a:rPr lang="en-US" dirty="0"/>
              <a:t>R730, dual </a:t>
            </a:r>
            <a:r>
              <a:rPr lang="en-US" dirty="0" smtClean="0"/>
              <a:t>E5-2670v3 12-core </a:t>
            </a:r>
            <a:r>
              <a:rPr lang="en-US" dirty="0"/>
              <a:t>2.3 GHz, </a:t>
            </a:r>
            <a:r>
              <a:rPr lang="en-US" dirty="0" smtClean="0"/>
              <a:t>64 </a:t>
            </a:r>
            <a:r>
              <a:rPr lang="en-US" dirty="0"/>
              <a:t>GB RAM</a:t>
            </a:r>
            <a:endParaRPr lang="en-US" dirty="0" smtClean="0"/>
          </a:p>
          <a:p>
            <a:pPr>
              <a:spcBef>
                <a:spcPts val="300"/>
              </a:spcBef>
            </a:pPr>
            <a:r>
              <a:rPr lang="en-US" dirty="0" smtClean="0"/>
              <a:t>Large RAM node, non-condominium</a:t>
            </a:r>
          </a:p>
          <a:p>
            <a:pPr lvl="1">
              <a:spcBef>
                <a:spcPts val="300"/>
              </a:spcBef>
            </a:pPr>
            <a:r>
              <a:rPr lang="en-US" dirty="0" smtClean="0"/>
              <a:t>1 x R930, quad E7-4809v3 8-core 2.0 GHz, 1024 GB RAM</a:t>
            </a:r>
          </a:p>
          <a:p>
            <a:pPr>
              <a:spcBef>
                <a:spcPts val="300"/>
              </a:spcBef>
            </a:pPr>
            <a:r>
              <a:rPr lang="en-US" dirty="0" smtClean="0"/>
              <a:t>Accelerators, non-condominium</a:t>
            </a:r>
          </a:p>
          <a:p>
            <a:pPr lvl="1">
              <a:spcBef>
                <a:spcPts val="300"/>
              </a:spcBef>
            </a:pPr>
            <a:r>
              <a:rPr lang="en-US" dirty="0"/>
              <a:t>6</a:t>
            </a:r>
            <a:r>
              <a:rPr lang="en-US" dirty="0" smtClean="0"/>
              <a:t> x NVIDIA K20M</a:t>
            </a:r>
          </a:p>
          <a:p>
            <a:pPr lvl="1">
              <a:spcBef>
                <a:spcPts val="300"/>
              </a:spcBef>
            </a:pPr>
            <a:r>
              <a:rPr lang="en-US" dirty="0" smtClean="0"/>
              <a:t>24 x Intel Xeon Phi 31S1P</a:t>
            </a:r>
          </a:p>
          <a:p>
            <a:pPr>
              <a:spcBef>
                <a:spcPts val="300"/>
              </a:spcBef>
            </a:pPr>
            <a:r>
              <a:rPr lang="en-US" dirty="0" smtClean="0"/>
              <a:t>Subtotal peak CPU speed, non-condominium: </a:t>
            </a:r>
            <a:r>
              <a:rPr lang="en-US" dirty="0" smtClean="0"/>
              <a:t>265.1 </a:t>
            </a:r>
            <a:r>
              <a:rPr lang="en-US" dirty="0" smtClean="0"/>
              <a:t>TFLOPs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1963348990"/>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400" dirty="0" smtClean="0"/>
              <a:t>Kate Adams, GPN</a:t>
            </a:r>
          </a:p>
          <a:p>
            <a:pPr marL="514350" indent="-514350">
              <a:spcBef>
                <a:spcPts val="0"/>
              </a:spcBef>
              <a:buClrTx/>
              <a:buSzPct val="100000"/>
              <a:buFont typeface="+mj-lt"/>
              <a:buAutoNum type="arabicPeriod"/>
            </a:pPr>
            <a:r>
              <a:rPr lang="en-US" sz="2400" dirty="0" smtClean="0"/>
              <a:t>Dan </a:t>
            </a:r>
            <a:r>
              <a:rPr lang="en-US" sz="2400" dirty="0"/>
              <a:t>Andresen, </a:t>
            </a:r>
            <a:r>
              <a:rPr lang="en-US" sz="2400" dirty="0" smtClean="0"/>
              <a:t>KSU</a:t>
            </a:r>
          </a:p>
          <a:p>
            <a:pPr marL="514350" indent="-514350">
              <a:spcBef>
                <a:spcPts val="0"/>
              </a:spcBef>
              <a:buClrTx/>
              <a:buSzPct val="100000"/>
              <a:buFont typeface="+mj-lt"/>
              <a:buAutoNum type="arabicPeriod"/>
            </a:pPr>
            <a:r>
              <a:rPr lang="en-US" sz="2400" dirty="0" smtClean="0"/>
              <a:t>Joseph Babb, Tinker AFB</a:t>
            </a:r>
            <a:endParaRPr lang="en-US" sz="2400" dirty="0"/>
          </a:p>
          <a:p>
            <a:pPr marL="514350" indent="-514350">
              <a:spcBef>
                <a:spcPts val="0"/>
              </a:spcBef>
              <a:buClrTx/>
              <a:buSzPct val="100000"/>
              <a:buFont typeface="+mj-lt"/>
              <a:buAutoNum type="arabicPeriod"/>
            </a:pPr>
            <a:r>
              <a:rPr lang="en-US" sz="2400" dirty="0" smtClean="0"/>
              <a:t>Dana Brunson, OSU</a:t>
            </a:r>
          </a:p>
          <a:p>
            <a:pPr marL="514350" indent="-514350">
              <a:spcBef>
                <a:spcPts val="0"/>
              </a:spcBef>
              <a:buClrTx/>
              <a:buSzPct val="100000"/>
              <a:buFont typeface="+mj-lt"/>
              <a:buAutoNum type="arabicPeriod"/>
            </a:pPr>
            <a:r>
              <a:rPr lang="en-US" sz="2400" dirty="0" smtClean="0"/>
              <a:t>Eduardo </a:t>
            </a:r>
            <a:r>
              <a:rPr lang="en-US" sz="2400" dirty="0" err="1" smtClean="0"/>
              <a:t>Colmenares</a:t>
            </a:r>
            <a:r>
              <a:rPr lang="en-US" sz="2400" dirty="0" smtClean="0"/>
              <a:t>, MWSU</a:t>
            </a:r>
          </a:p>
          <a:p>
            <a:pPr marL="514350" indent="-514350">
              <a:spcBef>
                <a:spcPts val="0"/>
              </a:spcBef>
              <a:buClrTx/>
              <a:buSzPct val="100000"/>
              <a:buFont typeface="+mj-lt"/>
              <a:buAutoNum type="arabicPeriod"/>
            </a:pPr>
            <a:r>
              <a:rPr lang="en-US" sz="2400" dirty="0" smtClean="0"/>
              <a:t>Nick Davis, OU Tulsa</a:t>
            </a:r>
          </a:p>
          <a:p>
            <a:pPr marL="514350" indent="-514350">
              <a:spcBef>
                <a:spcPts val="0"/>
              </a:spcBef>
              <a:buClrTx/>
              <a:buSzPct val="100000"/>
              <a:buFont typeface="+mj-lt"/>
              <a:buAutoNum type="arabicPeriod"/>
            </a:pPr>
            <a:r>
              <a:rPr lang="en-US" sz="2400" dirty="0" smtClean="0"/>
              <a:t>Jim Ferguson</a:t>
            </a:r>
            <a:r>
              <a:rPr lang="en-US" sz="2400" dirty="0"/>
              <a:t>, NICS</a:t>
            </a:r>
          </a:p>
          <a:p>
            <a:pPr marL="514350" indent="-514350">
              <a:spcBef>
                <a:spcPts val="0"/>
              </a:spcBef>
              <a:buClrTx/>
              <a:buSzPct val="100000"/>
              <a:buFont typeface="+mj-lt"/>
              <a:buAutoNum type="arabicPeriod"/>
            </a:pPr>
            <a:endParaRPr lang="en-US" sz="2400" dirty="0" smtClean="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400" dirty="0" smtClean="0"/>
              <a:t>Karl </a:t>
            </a:r>
            <a:r>
              <a:rPr lang="en-US" sz="2400" dirty="0" err="1"/>
              <a:t>Frinkle</a:t>
            </a:r>
            <a:r>
              <a:rPr lang="en-US" sz="2400" dirty="0"/>
              <a:t> </a:t>
            </a:r>
            <a:r>
              <a:rPr lang="en-US" sz="2400" dirty="0" smtClean="0"/>
              <a:t>&amp; Mike </a:t>
            </a:r>
            <a:r>
              <a:rPr lang="en-US" sz="2400" dirty="0"/>
              <a:t>Morris, SEOSU</a:t>
            </a:r>
          </a:p>
          <a:p>
            <a:pPr marL="514350" indent="-514350">
              <a:spcBef>
                <a:spcPts val="0"/>
              </a:spcBef>
              <a:buClrTx/>
              <a:buSzPct val="100000"/>
              <a:buFont typeface="+mj-lt"/>
              <a:buAutoNum type="arabicPeriod" startAt="8"/>
            </a:pPr>
            <a:r>
              <a:rPr lang="en-US" sz="2400" dirty="0" smtClean="0"/>
              <a:t>John Hale, Peter </a:t>
            </a:r>
            <a:r>
              <a:rPr lang="en-US" sz="2400" dirty="0" err="1" smtClean="0"/>
              <a:t>Hawrylak</a:t>
            </a:r>
            <a:r>
              <a:rPr lang="en-US" sz="2400" dirty="0" smtClean="0"/>
              <a:t>, Andrew </a:t>
            </a:r>
            <a:r>
              <a:rPr lang="en-US" sz="2400" dirty="0" err="1" smtClean="0"/>
              <a:t>Kongs</a:t>
            </a:r>
            <a:r>
              <a:rPr lang="en-US" sz="2400" dirty="0" smtClean="0"/>
              <a:t>, TU</a:t>
            </a:r>
          </a:p>
          <a:p>
            <a:pPr marL="514350" indent="-514350">
              <a:spcBef>
                <a:spcPts val="0"/>
              </a:spcBef>
              <a:buClrTx/>
              <a:buSzPct val="100000"/>
              <a:buFont typeface="+mj-lt"/>
              <a:buAutoNum type="arabicPeriod" startAt="8"/>
            </a:pPr>
            <a:r>
              <a:rPr lang="en-US" sz="2400" dirty="0" err="1" smtClean="0"/>
              <a:t>Utkarsh</a:t>
            </a:r>
            <a:r>
              <a:rPr lang="en-US" sz="2400" dirty="0" smtClean="0"/>
              <a:t> Kapoor, OSU</a:t>
            </a:r>
          </a:p>
          <a:p>
            <a:pPr marL="514350" indent="-514350">
              <a:spcBef>
                <a:spcPts val="0"/>
              </a:spcBef>
              <a:buClrTx/>
              <a:buSzPct val="100000"/>
              <a:buFont typeface="+mj-lt"/>
              <a:buAutoNum type="arabicPeriod" startAt="8"/>
            </a:pPr>
            <a:r>
              <a:rPr lang="en-US" sz="2400" dirty="0" smtClean="0"/>
              <a:t>Scott Lathrop, XSEDE/</a:t>
            </a:r>
            <a:r>
              <a:rPr lang="en-US" sz="2400" dirty="0" err="1" smtClean="0"/>
              <a:t>Shodor</a:t>
            </a:r>
            <a:endParaRPr lang="en-US" sz="2400" dirty="0" smtClean="0"/>
          </a:p>
          <a:p>
            <a:pPr marL="514350" indent="-514350">
              <a:spcBef>
                <a:spcPts val="0"/>
              </a:spcBef>
              <a:buClrTx/>
              <a:buSzPct val="100000"/>
              <a:buFont typeface="+mj-lt"/>
              <a:buAutoNum type="arabicPeriod" startAt="8"/>
            </a:pPr>
            <a:r>
              <a:rPr lang="en-US" sz="2400" dirty="0" smtClean="0"/>
              <a:t>David </a:t>
            </a:r>
            <a:r>
              <a:rPr lang="en-US" sz="2400" dirty="0" err="1" smtClean="0"/>
              <a:t>Monismith</a:t>
            </a:r>
            <a:endParaRPr lang="en-US" sz="2400" dirty="0" smtClean="0"/>
          </a:p>
          <a:p>
            <a:pPr marL="514350" indent="-514350">
              <a:spcBef>
                <a:spcPts val="0"/>
              </a:spcBef>
              <a:buClrTx/>
              <a:buSzPct val="100000"/>
              <a:buFont typeface="+mj-lt"/>
              <a:buAutoNum type="arabicPeriod" startAt="8"/>
            </a:pPr>
            <a:r>
              <a:rPr lang="en-US" sz="2400" dirty="0" err="1" smtClean="0"/>
              <a:t>Mukundhan</a:t>
            </a:r>
            <a:r>
              <a:rPr lang="en-US" sz="2400" dirty="0" smtClean="0"/>
              <a:t> </a:t>
            </a:r>
            <a:r>
              <a:rPr lang="en-US" sz="2400" dirty="0" err="1" smtClean="0"/>
              <a:t>Selvam</a:t>
            </a:r>
            <a:r>
              <a:rPr lang="en-US" sz="2400" dirty="0" smtClean="0"/>
              <a:t>, WSU</a:t>
            </a:r>
          </a:p>
          <a:p>
            <a:pPr marL="514350" indent="-514350">
              <a:spcBef>
                <a:spcPts val="0"/>
              </a:spcBef>
              <a:buClrTx/>
              <a:buSzPct val="100000"/>
              <a:buFont typeface="+mj-lt"/>
              <a:buAutoNum type="arabicPeriod" startAt="8"/>
            </a:pPr>
            <a:r>
              <a:rPr lang="en-US" sz="2400" dirty="0" smtClean="0"/>
              <a:t>Dan </a:t>
            </a:r>
            <a:r>
              <a:rPr lang="en-US" sz="2400" dirty="0" err="1" smtClean="0"/>
              <a:t>Stanzione</a:t>
            </a:r>
            <a:r>
              <a:rPr lang="en-US" sz="2400" dirty="0" smtClean="0"/>
              <a:t>, TACC</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140</a:t>
            </a:fld>
            <a:endParaRPr lang="en-US"/>
          </a:p>
        </p:txBody>
      </p:sp>
    </p:spTree>
    <p:extLst>
      <p:ext uri="{BB962C8B-B14F-4D97-AF65-F5344CB8AC3E}">
        <p14:creationId xmlns:p14="http://schemas.microsoft.com/office/powerpoint/2010/main" val="2532092612"/>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141</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14 years.</a:t>
            </a:r>
          </a:p>
        </p:txBody>
      </p:sp>
    </p:spTree>
    <p:extLst>
      <p:ext uri="{BB962C8B-B14F-4D97-AF65-F5344CB8AC3E}">
        <p14:creationId xmlns:p14="http://schemas.microsoft.com/office/powerpoint/2010/main" val="3174667870"/>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Such a bargain!</a:t>
            </a:r>
            <a:endParaRPr lang="en-US" dirty="0"/>
          </a:p>
        </p:txBody>
      </p:sp>
      <p:sp>
        <p:nvSpPr>
          <p:cNvPr id="3" name="Content Placeholder 2"/>
          <p:cNvSpPr>
            <a:spLocks noGrp="1"/>
          </p:cNvSpPr>
          <p:nvPr>
            <p:ph idx="1"/>
          </p:nvPr>
        </p:nvSpPr>
        <p:spPr/>
        <p:txBody>
          <a:bodyPr/>
          <a:lstStyle/>
          <a:p>
            <a:r>
              <a:rPr lang="en-US" dirty="0" smtClean="0"/>
              <a:t>If you want your t-shirt and your power bank, all you have to do is give us a completed evaluation form!</a:t>
            </a:r>
          </a:p>
          <a:p>
            <a:r>
              <a:rPr lang="en-US" dirty="0" smtClean="0"/>
              <a:t>It’s that easy!</a:t>
            </a:r>
          </a:p>
          <a:p>
            <a:r>
              <a:rPr lang="en-US" dirty="0" smtClean="0"/>
              <a:t>What a bargain!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142</a:t>
            </a:fld>
            <a:endParaRPr lang="en-US"/>
          </a:p>
        </p:txBody>
      </p:sp>
    </p:spTree>
    <p:extLst>
      <p:ext uri="{BB962C8B-B14F-4D97-AF65-F5344CB8AC3E}">
        <p14:creationId xmlns:p14="http://schemas.microsoft.com/office/powerpoint/2010/main" val="2124105363"/>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143</a:t>
            </a:fld>
            <a:endParaRPr lang="en-US"/>
          </a:p>
        </p:txBody>
      </p:sp>
      <p:sp>
        <p:nvSpPr>
          <p:cNvPr id="857090" name="Rectangle 2"/>
          <p:cNvSpPr>
            <a:spLocks noGrp="1" noChangeArrowheads="1"/>
          </p:cNvSpPr>
          <p:nvPr>
            <p:ph type="title"/>
          </p:nvPr>
        </p:nvSpPr>
        <p:spPr/>
        <p:txBody>
          <a:bodyPr/>
          <a:lstStyle/>
          <a:p>
            <a:r>
              <a:rPr lang="en-US" sz="3600" dirty="0"/>
              <a:t>To Learn </a:t>
            </a:r>
            <a:r>
              <a:rPr lang="en-US" sz="3600" dirty="0" smtClean="0"/>
              <a:t>More</a:t>
            </a:r>
            <a:endParaRPr lang="en-US" sz="3600" dirty="0"/>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r>
              <a:rPr lang="en-US" sz="3200" b="1" dirty="0" smtClean="0">
                <a:latin typeface="Courier New" pitchFamily="49" charset="0"/>
                <a:hlinkClick r:id="rId4"/>
              </a:rPr>
              <a:t>/</a:t>
            </a:r>
            <a:endParaRPr lang="en-US" sz="3200" b="1" dirty="0" smtClean="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smtClean="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2245605353"/>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608751946"/>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OneOklahoma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Friction Free Network</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2013-15</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177276"/>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NSF CC-NIE Grant</a:t>
            </a:r>
            <a:endParaRPr lang="en-US" sz="395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38835"/>
            <a:ext cx="6036334" cy="4648200"/>
          </a:xfrm>
          <a:prstGeom prst="rect">
            <a:avLst/>
          </a:prstGeom>
        </p:spPr>
      </p:pic>
      <p:sp>
        <p:nvSpPr>
          <p:cNvPr id="9" name="TextBox 8"/>
          <p:cNvSpPr txBox="1"/>
          <p:nvPr/>
        </p:nvSpPr>
        <p:spPr>
          <a:xfrm>
            <a:off x="6324600" y="1407459"/>
            <a:ext cx="2654948" cy="3139321"/>
          </a:xfrm>
          <a:prstGeom prst="rect">
            <a:avLst/>
          </a:prstGeom>
          <a:noFill/>
        </p:spPr>
        <p:txBody>
          <a:bodyPr wrap="square" rtlCol="0">
            <a:spAutoFit/>
          </a:bodyPr>
          <a:lstStyle/>
          <a:p>
            <a:pPr algn="l"/>
            <a:r>
              <a:rPr lang="en-US" b="1" dirty="0" err="1" smtClean="0">
                <a:cs typeface="Times New Roman" pitchFamily="18" charset="0"/>
              </a:rPr>
              <a:t>OneOklahoma</a:t>
            </a:r>
            <a:r>
              <a:rPr lang="en-US" b="1" dirty="0" smtClean="0">
                <a:cs typeface="Times New Roman" pitchFamily="18" charset="0"/>
              </a:rPr>
              <a:t> Friction Free Network (OFFN)</a:t>
            </a:r>
          </a:p>
          <a:p>
            <a:pPr marL="285750" indent="-285750" algn="l">
              <a:buFont typeface="Arial" pitchFamily="34" charset="0"/>
              <a:buChar char="•"/>
            </a:pPr>
            <a:r>
              <a:rPr lang="en-US" dirty="0" smtClean="0">
                <a:cs typeface="Times New Roman" pitchFamily="18" charset="0"/>
              </a:rPr>
              <a:t>Multi-institutional </a:t>
            </a:r>
            <a:r>
              <a:rPr lang="en-US" u="sng" dirty="0" smtClean="0">
                <a:cs typeface="Times New Roman" pitchFamily="18" charset="0"/>
              </a:rPr>
              <a:t>Science DMZ</a:t>
            </a:r>
          </a:p>
          <a:p>
            <a:pPr marL="285750" indent="-285750" algn="l">
              <a:buFont typeface="Arial" pitchFamily="34" charset="0"/>
              <a:buChar char="•"/>
            </a:pPr>
            <a:r>
              <a:rPr lang="en-US" dirty="0" smtClean="0">
                <a:cs typeface="Times New Roman" pitchFamily="18" charset="0"/>
              </a:rPr>
              <a:t>Software Defined Networking</a:t>
            </a:r>
          </a:p>
          <a:p>
            <a:pPr marL="285750" indent="-285750" algn="l">
              <a:buFont typeface="Arial" pitchFamily="34" charset="0"/>
              <a:buChar char="•"/>
            </a:pPr>
            <a:r>
              <a:rPr lang="en-US" u="sng" dirty="0" smtClean="0">
                <a:cs typeface="Times New Roman" pitchFamily="18" charset="0"/>
              </a:rPr>
              <a:t>Dedicated 10G</a:t>
            </a:r>
            <a:r>
              <a:rPr lang="en-US" dirty="0" smtClean="0">
                <a:cs typeface="Times New Roman" pitchFamily="18" charset="0"/>
              </a:rPr>
              <a:t> among the participating</a:t>
            </a:r>
            <a:r>
              <a:rPr lang="en-US" dirty="0">
                <a:cs typeface="Times New Roman" pitchFamily="18" charset="0"/>
              </a:rPr>
              <a:t> </a:t>
            </a:r>
            <a:r>
              <a:rPr lang="en-US" dirty="0" smtClean="0">
                <a:cs typeface="Times New Roman" pitchFamily="18" charset="0"/>
              </a:rPr>
              <a:t>sites</a:t>
            </a:r>
          </a:p>
          <a:p>
            <a:pPr marL="285750" indent="-285750" algn="l">
              <a:buFont typeface="Arial" pitchFamily="34" charset="0"/>
              <a:buChar char="•"/>
            </a:pPr>
            <a:r>
              <a:rPr lang="en-US" u="sng" dirty="0" smtClean="0">
                <a:cs typeface="Times New Roman" pitchFamily="18" charset="0"/>
              </a:rPr>
              <a:t>Aggregate compute</a:t>
            </a:r>
            <a:r>
              <a:rPr lang="en-US" dirty="0" smtClean="0">
                <a:cs typeface="Times New Roman" pitchFamily="18" charset="0"/>
              </a:rPr>
              <a:t>: </a:t>
            </a:r>
          </a:p>
          <a:p>
            <a:pPr algn="l"/>
            <a:r>
              <a:rPr lang="en-US" dirty="0">
                <a:cs typeface="Times New Roman" pitchFamily="18" charset="0"/>
              </a:rPr>
              <a:t> </a:t>
            </a:r>
            <a:r>
              <a:rPr lang="en-US" dirty="0" smtClean="0">
                <a:cs typeface="Times New Roman" pitchFamily="18" charset="0"/>
              </a:rPr>
              <a:t>    just over 200 TFLOPs</a:t>
            </a:r>
          </a:p>
          <a:p>
            <a:pPr algn="l"/>
            <a:r>
              <a:rPr lang="en-US" dirty="0">
                <a:cs typeface="Times New Roman" pitchFamily="18" charset="0"/>
              </a:rPr>
              <a:t> </a:t>
            </a:r>
            <a:r>
              <a:rPr lang="en-US" dirty="0" smtClean="0">
                <a:cs typeface="Times New Roman" pitchFamily="18" charset="0"/>
              </a:rPr>
              <a:t>   (peak)</a:t>
            </a:r>
          </a:p>
        </p:txBody>
      </p:sp>
      <p:sp>
        <p:nvSpPr>
          <p:cNvPr id="10" name="TextBox 9"/>
          <p:cNvSpPr txBox="1"/>
          <p:nvPr/>
        </p:nvSpPr>
        <p:spPr>
          <a:xfrm>
            <a:off x="815785" y="1559863"/>
            <a:ext cx="1634490"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48.8 TFLOPs</a:t>
            </a:r>
          </a:p>
          <a:p>
            <a:pPr algn="r"/>
            <a:r>
              <a:rPr lang="en-US" sz="1600" b="1" dirty="0" smtClean="0">
                <a:latin typeface="Arial" pitchFamily="34" charset="0"/>
                <a:cs typeface="Arial" pitchFamily="34" charset="0"/>
              </a:rPr>
              <a:t>(NSF MRI)</a:t>
            </a:r>
            <a:endParaRPr lang="en-US" sz="1600" b="1" dirty="0">
              <a:latin typeface="Arial" pitchFamily="34" charset="0"/>
              <a:cs typeface="Arial" pitchFamily="34" charset="0"/>
            </a:endParaRPr>
          </a:p>
        </p:txBody>
      </p:sp>
      <p:sp>
        <p:nvSpPr>
          <p:cNvPr id="11" name="TextBox 10"/>
          <p:cNvSpPr txBox="1"/>
          <p:nvPr/>
        </p:nvSpPr>
        <p:spPr>
          <a:xfrm>
            <a:off x="4128845" y="5244355"/>
            <a:ext cx="2294961" cy="584775"/>
          </a:xfrm>
          <a:prstGeom prst="rect">
            <a:avLst/>
          </a:prstGeom>
          <a:noFill/>
        </p:spPr>
        <p:txBody>
          <a:bodyPr wrap="square" rtlCol="0">
            <a:spAutoFit/>
          </a:bodyPr>
          <a:lstStyle/>
          <a:p>
            <a:pPr algn="l"/>
            <a:r>
              <a:rPr lang="en-US" sz="1600" b="1" dirty="0" smtClean="0">
                <a:latin typeface="Arial" pitchFamily="34" charset="0"/>
                <a:cs typeface="Arial" pitchFamily="34" charset="0"/>
              </a:rPr>
              <a:t>111.6 TFLOPs</a:t>
            </a:r>
          </a:p>
          <a:p>
            <a:pPr algn="l"/>
            <a:r>
              <a:rPr lang="en-US" sz="1600" b="1" dirty="0" err="1" smtClean="0">
                <a:latin typeface="Arial" pitchFamily="34" charset="0"/>
                <a:cs typeface="Arial" pitchFamily="34" charset="0"/>
              </a:rPr>
              <a:t>PetaStore</a:t>
            </a:r>
            <a:r>
              <a:rPr lang="en-US" sz="1600" b="1" dirty="0" smtClean="0">
                <a:latin typeface="Arial" pitchFamily="34" charset="0"/>
                <a:cs typeface="Arial" pitchFamily="34" charset="0"/>
              </a:rPr>
              <a:t> (NSF MRI)</a:t>
            </a:r>
            <a:endParaRPr lang="en-US" sz="1600" b="1" dirty="0">
              <a:latin typeface="Arial" pitchFamily="34" charset="0"/>
              <a:cs typeface="Arial" pitchFamily="34" charset="0"/>
            </a:endParaRPr>
          </a:p>
        </p:txBody>
      </p:sp>
      <p:sp>
        <p:nvSpPr>
          <p:cNvPr id="12" name="TextBox 11"/>
          <p:cNvSpPr txBox="1"/>
          <p:nvPr/>
        </p:nvSpPr>
        <p:spPr>
          <a:xfrm>
            <a:off x="5163642" y="2350095"/>
            <a:ext cx="1141461"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34.5</a:t>
            </a:r>
          </a:p>
          <a:p>
            <a:pPr algn="r"/>
            <a:r>
              <a:rPr lang="en-US" sz="1600" b="1" dirty="0" smtClean="0">
                <a:latin typeface="Arial" pitchFamily="34" charset="0"/>
                <a:cs typeface="Arial" pitchFamily="34" charset="0"/>
              </a:rPr>
              <a:t>TFLOPs</a:t>
            </a:r>
            <a:endParaRPr lang="en-US" sz="1600" b="1" dirty="0">
              <a:latin typeface="Arial" pitchFamily="34" charset="0"/>
              <a:cs typeface="Arial" pitchFamily="34" charset="0"/>
            </a:endParaRPr>
          </a:p>
        </p:txBody>
      </p:sp>
      <p:sp>
        <p:nvSpPr>
          <p:cNvPr id="13" name="TextBox 12"/>
          <p:cNvSpPr txBox="1"/>
          <p:nvPr/>
        </p:nvSpPr>
        <p:spPr>
          <a:xfrm>
            <a:off x="560297" y="2258058"/>
            <a:ext cx="1447800" cy="584775"/>
          </a:xfrm>
          <a:prstGeom prst="rect">
            <a:avLst/>
          </a:prstGeom>
          <a:noFill/>
        </p:spPr>
        <p:txBody>
          <a:bodyPr wrap="square" rtlCol="0">
            <a:spAutoFit/>
          </a:bodyPr>
          <a:lstStyle/>
          <a:p>
            <a:r>
              <a:rPr lang="en-US" sz="1600" b="1" dirty="0" smtClean="0">
                <a:latin typeface="Arial" pitchFamily="34" charset="0"/>
                <a:cs typeface="Arial" pitchFamily="34" charset="0"/>
              </a:rPr>
              <a:t>8 TFLOPs (NSF MRI)</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690617284"/>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71600"/>
            <a:ext cx="8382000" cy="4648200"/>
          </a:xfrm>
        </p:spPr>
        <p:txBody>
          <a:bodyPr/>
          <a:lstStyle/>
          <a:p>
            <a:pPr marL="457200" indent="-457200">
              <a:buClrTx/>
              <a:buSzPct val="100000"/>
              <a:buFont typeface="+mj-lt"/>
              <a:buAutoNum type="arabicPeriod"/>
            </a:pPr>
            <a:r>
              <a:rPr lang="en-US" dirty="0" smtClean="0"/>
              <a:t>Deploy </a:t>
            </a:r>
            <a:r>
              <a:rPr lang="en-US" dirty="0"/>
              <a:t>and maintain, at the four institutions, a </a:t>
            </a:r>
            <a:r>
              <a:rPr lang="en-US" u="sng" dirty="0"/>
              <a:t>research-only network </a:t>
            </a:r>
            <a:r>
              <a:rPr lang="en-US" dirty="0"/>
              <a:t>consisting of institutional last mile components that are independent of enterprise networks, with its internal hub collocated with </a:t>
            </a:r>
            <a:r>
              <a:rPr lang="en-US" dirty="0" err="1" smtClean="0"/>
              <a:t>OneNet</a:t>
            </a:r>
            <a:r>
              <a:rPr lang="en-US" dirty="0" smtClean="0"/>
              <a:t>.</a:t>
            </a:r>
          </a:p>
          <a:p>
            <a:pPr marL="457200" indent="-457200">
              <a:buClrTx/>
              <a:buSzPct val="100000"/>
              <a:buFont typeface="+mj-lt"/>
              <a:buAutoNum type="arabicPeriod"/>
            </a:pPr>
            <a:r>
              <a:rPr lang="en-US" dirty="0" smtClean="0"/>
              <a:t>Apply </a:t>
            </a:r>
            <a:r>
              <a:rPr lang="en-US" u="sng" dirty="0"/>
              <a:t>Software Defined Networking </a:t>
            </a:r>
            <a:r>
              <a:rPr lang="en-US" dirty="0" smtClean="0"/>
              <a:t>(SDN) across </a:t>
            </a:r>
            <a:r>
              <a:rPr lang="en-US" dirty="0"/>
              <a:t>OFFN, facilitating end-to-end management, by researchers, of high bandwidth/high performance data flows through a distributed hierarchy of open standards tools, giving researchers a new layer of transparency into network </a:t>
            </a:r>
            <a:r>
              <a:rPr lang="en-US" dirty="0" smtClean="0"/>
              <a:t>transport.</a:t>
            </a:r>
          </a:p>
          <a:p>
            <a:pPr marL="457200" indent="-457200">
              <a:buClrTx/>
              <a:buSzPct val="100000"/>
              <a:buFont typeface="+mj-lt"/>
              <a:buAutoNum type="arabicPeriod"/>
            </a:pPr>
            <a:r>
              <a:rPr lang="en-US" dirty="0" smtClean="0"/>
              <a:t>Provide </a:t>
            </a:r>
            <a:r>
              <a:rPr lang="en-US" dirty="0"/>
              <a:t>these capabilities </a:t>
            </a:r>
            <a:r>
              <a:rPr lang="en-US" dirty="0" smtClean="0"/>
              <a:t>– OFFN's </a:t>
            </a:r>
            <a:r>
              <a:rPr lang="en-US" dirty="0"/>
              <a:t>in particular and </a:t>
            </a:r>
            <a:r>
              <a:rPr lang="en-US" dirty="0" err="1"/>
              <a:t>OneOCII's</a:t>
            </a:r>
            <a:r>
              <a:rPr lang="en-US" dirty="0"/>
              <a:t> in general </a:t>
            </a:r>
            <a:r>
              <a:rPr lang="en-US" dirty="0" smtClean="0"/>
              <a:t>– </a:t>
            </a:r>
            <a:r>
              <a:rPr lang="en-US" dirty="0"/>
              <a:t>to all relevant researchers and educators </a:t>
            </a:r>
            <a:r>
              <a:rPr lang="en-US" u="sng" dirty="0"/>
              <a:t>statewide</a:t>
            </a:r>
            <a:r>
              <a:rPr lang="en-US" dirty="0"/>
              <a:t>, and facilitate their use. </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147</a:t>
            </a:fld>
            <a:endParaRPr lang="en-US"/>
          </a:p>
        </p:txBody>
      </p:sp>
    </p:spTree>
    <p:extLst>
      <p:ext uri="{BB962C8B-B14F-4D97-AF65-F5344CB8AC3E}">
        <p14:creationId xmlns:p14="http://schemas.microsoft.com/office/powerpoint/2010/main" val="3528334478"/>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Science Drivers</a:t>
            </a:r>
            <a:endParaRPr lang="en-US" dirty="0"/>
          </a:p>
        </p:txBody>
      </p:sp>
      <p:sp>
        <p:nvSpPr>
          <p:cNvPr id="3" name="Content Placeholder 2"/>
          <p:cNvSpPr>
            <a:spLocks noGrp="1"/>
          </p:cNvSpPr>
          <p:nvPr>
            <p:ph idx="1"/>
          </p:nvPr>
        </p:nvSpPr>
        <p:spPr/>
        <p:txBody>
          <a:bodyPr/>
          <a:lstStyle/>
          <a:p>
            <a:r>
              <a:rPr lang="en-US" dirty="0" smtClean="0"/>
              <a:t>High Energy Physics (ATLAS, DØ): OU, LU, OSU</a:t>
            </a:r>
          </a:p>
          <a:p>
            <a:r>
              <a:rPr lang="en-US" dirty="0" smtClean="0"/>
              <a:t>Real Time Numerical Weather Prediction: OU</a:t>
            </a:r>
          </a:p>
          <a:p>
            <a:r>
              <a:rPr lang="en-US" dirty="0" smtClean="0"/>
              <a:t>Weather Radar: OU</a:t>
            </a:r>
          </a:p>
          <a:p>
            <a:r>
              <a:rPr lang="en-US" dirty="0" smtClean="0"/>
              <a:t>Bioinformatics: OSU</a:t>
            </a:r>
          </a:p>
          <a:p>
            <a:r>
              <a:rPr lang="en-US" dirty="0" smtClean="0"/>
              <a:t>Ecological Informatics: OU (added after grant started)</a:t>
            </a:r>
          </a:p>
          <a:p>
            <a:r>
              <a:rPr lang="en-US" dirty="0" smtClean="0"/>
              <a:t>… with more to come.</a:t>
            </a:r>
          </a:p>
          <a:p>
            <a:endParaRPr lang="en-US" dirty="0" smtClean="0"/>
          </a:p>
          <a:p>
            <a:pPr marL="0" indent="0">
              <a:buNone/>
            </a:pPr>
            <a:r>
              <a:rPr lang="en-US" dirty="0" smtClean="0"/>
              <a:t>Identified aggregate bandwidth: 23+ </a:t>
            </a:r>
            <a:r>
              <a:rPr lang="en-US" dirty="0" err="1" smtClean="0"/>
              <a:t>Gbps</a:t>
            </a:r>
            <a:r>
              <a:rPr lang="en-US" dirty="0" smtClean="0"/>
              <a:t> (when everything is going full tilt at the same time)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148</a:t>
            </a:fld>
            <a:endParaRPr lang="en-US"/>
          </a:p>
        </p:txBody>
      </p:sp>
    </p:spTree>
    <p:extLst>
      <p:ext uri="{BB962C8B-B14F-4D97-AF65-F5344CB8AC3E}">
        <p14:creationId xmlns:p14="http://schemas.microsoft.com/office/powerpoint/2010/main" val="829712076"/>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a:xfrm>
            <a:off x="609600" y="1371600"/>
            <a:ext cx="8153400" cy="4648200"/>
          </a:xfrm>
        </p:spPr>
        <p:txBody>
          <a:bodyPr/>
          <a:lstStyle/>
          <a:p>
            <a:pPr>
              <a:spcBef>
                <a:spcPts val="0"/>
              </a:spcBef>
            </a:pPr>
            <a:r>
              <a:rPr lang="en-US" dirty="0" smtClean="0"/>
              <a:t>Senior Personnel</a:t>
            </a:r>
          </a:p>
          <a:p>
            <a:pPr lvl="1">
              <a:spcBef>
                <a:spcPts val="0"/>
              </a:spcBef>
            </a:pPr>
            <a:r>
              <a:rPr lang="en-US" dirty="0" smtClean="0"/>
              <a:t>H. </a:t>
            </a:r>
            <a:r>
              <a:rPr lang="en-US" dirty="0" err="1" smtClean="0"/>
              <a:t>Severini</a:t>
            </a:r>
            <a:r>
              <a:rPr lang="en-US" dirty="0"/>
              <a:t> </a:t>
            </a:r>
            <a:r>
              <a:rPr lang="en-US" dirty="0" smtClean="0"/>
              <a:t>(OU)</a:t>
            </a:r>
          </a:p>
          <a:p>
            <a:pPr lvl="1">
              <a:spcBef>
                <a:spcPts val="0"/>
              </a:spcBef>
            </a:pPr>
            <a:r>
              <a:rPr lang="en-US" dirty="0" smtClean="0"/>
              <a:t>P. </a:t>
            </a:r>
            <a:r>
              <a:rPr lang="en-US" dirty="0" err="1" smtClean="0"/>
              <a:t>Skubic</a:t>
            </a:r>
            <a:r>
              <a:rPr lang="en-US" dirty="0" smtClean="0"/>
              <a:t> (OU)</a:t>
            </a:r>
          </a:p>
          <a:p>
            <a:pPr lvl="1">
              <a:spcBef>
                <a:spcPts val="0"/>
              </a:spcBef>
            </a:pPr>
            <a:r>
              <a:rPr lang="en-US" dirty="0" smtClean="0"/>
              <a:t>J. Snow (LU)</a:t>
            </a:r>
          </a:p>
          <a:p>
            <a:pPr lvl="1">
              <a:spcBef>
                <a:spcPts val="0"/>
              </a:spcBef>
            </a:pPr>
            <a:r>
              <a:rPr lang="en-US" dirty="0" smtClean="0"/>
              <a:t>M. Strauss (OU)</a:t>
            </a:r>
          </a:p>
          <a:p>
            <a:pPr>
              <a:spcBef>
                <a:spcPts val="0"/>
              </a:spcBef>
            </a:pPr>
            <a:r>
              <a:rPr lang="en-US" dirty="0" smtClean="0"/>
              <a:t>Oklahoma Center for High Energy Physics (OCHEP)</a:t>
            </a:r>
          </a:p>
          <a:p>
            <a:pPr>
              <a:spcBef>
                <a:spcPts val="0"/>
              </a:spcBef>
            </a:pPr>
            <a:r>
              <a:rPr lang="en-US" dirty="0" smtClean="0"/>
              <a:t>Funding: $1.7M current, $1M planned (NSF, DOE, </a:t>
            </a:r>
            <a:r>
              <a:rPr lang="en-US" dirty="0" err="1" smtClean="0"/>
              <a:t>Fermilab</a:t>
            </a:r>
            <a:r>
              <a:rPr lang="en-US" dirty="0" smtClean="0"/>
              <a:t>)</a:t>
            </a:r>
          </a:p>
          <a:p>
            <a:pPr>
              <a:spcBef>
                <a:spcPts val="0"/>
              </a:spcBef>
            </a:pPr>
            <a:r>
              <a:rPr lang="en-US" dirty="0" smtClean="0"/>
              <a:t>7 faculty, 2 staff, 4 postdocs, 3 graduate students</a:t>
            </a:r>
          </a:p>
          <a:p>
            <a:pPr>
              <a:spcBef>
                <a:spcPts val="0"/>
              </a:spcBef>
            </a:pPr>
            <a:r>
              <a:rPr lang="en-US" dirty="0" smtClean="0"/>
              <a:t>Identified bandwidth need: up to 8 </a:t>
            </a:r>
            <a:r>
              <a:rPr lang="en-US" dirty="0" err="1" smtClean="0"/>
              <a:t>Gbps</a:t>
            </a:r>
            <a:r>
              <a:rPr lang="en-US" dirty="0" smtClean="0"/>
              <a:t> sustained</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149</a:t>
            </a:fld>
            <a:endParaRPr lang="en-US"/>
          </a:p>
        </p:txBody>
      </p:sp>
    </p:spTree>
    <p:extLst>
      <p:ext uri="{BB962C8B-B14F-4D97-AF65-F5344CB8AC3E}">
        <p14:creationId xmlns:p14="http://schemas.microsoft.com/office/powerpoint/2010/main" val="19871211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a:t>
            </a:r>
            <a:r>
              <a:rPr lang="en-US" dirty="0" smtClean="0"/>
              <a:t>other</a:t>
            </a:r>
            <a:endParaRPr lang="en-US" dirty="0"/>
          </a:p>
        </p:txBody>
      </p:sp>
      <p:sp>
        <p:nvSpPr>
          <p:cNvPr id="3" name="Content Placeholder 2"/>
          <p:cNvSpPr>
            <a:spLocks noGrp="1"/>
          </p:cNvSpPr>
          <p:nvPr>
            <p:ph idx="1"/>
          </p:nvPr>
        </p:nvSpPr>
        <p:spPr/>
        <p:txBody>
          <a:bodyPr/>
          <a:lstStyle/>
          <a:p>
            <a:r>
              <a:rPr lang="en-US" dirty="0" smtClean="0"/>
              <a:t>Interconnects</a:t>
            </a:r>
          </a:p>
          <a:p>
            <a:pPr lvl="1"/>
            <a:r>
              <a:rPr lang="en-US" dirty="0" err="1" smtClean="0"/>
              <a:t>Infiniband</a:t>
            </a:r>
            <a:r>
              <a:rPr lang="en-US" dirty="0" smtClean="0"/>
              <a:t>: </a:t>
            </a:r>
            <a:r>
              <a:rPr lang="en-US" dirty="0" err="1" smtClean="0"/>
              <a:t>Mellanox</a:t>
            </a:r>
            <a:r>
              <a:rPr lang="en-US" dirty="0" smtClean="0"/>
              <a:t> FDR10 3:1 oversubscribed</a:t>
            </a:r>
          </a:p>
          <a:p>
            <a:pPr lvl="1"/>
            <a:r>
              <a:rPr lang="en-US" dirty="0" smtClean="0"/>
              <a:t>Ethernet: GigE downlinks to nodes, 10GE uplinks to core</a:t>
            </a:r>
            <a:endParaRPr lang="en-US" dirty="0"/>
          </a:p>
          <a:p>
            <a:r>
              <a:rPr lang="en-US" dirty="0"/>
              <a:t>Storage (user-accessible)</a:t>
            </a:r>
          </a:p>
          <a:p>
            <a:pPr lvl="1"/>
            <a:r>
              <a:rPr lang="en-US" dirty="0" err="1"/>
              <a:t>DataDirect</a:t>
            </a:r>
            <a:r>
              <a:rPr lang="en-US" dirty="0"/>
              <a:t> Networks SFA7700X w/70 x 6 TB = ~300 TB useable</a:t>
            </a:r>
          </a:p>
          <a:p>
            <a:pPr lvl="1"/>
            <a:r>
              <a:rPr lang="en-US" dirty="0"/>
              <a:t>6 x home/scratch 12 x 6 TB = ~291 TB </a:t>
            </a:r>
            <a:r>
              <a:rPr lang="en-US" dirty="0" smtClean="0"/>
              <a:t>useable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805774037"/>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p:txBody>
          <a:bodyPr/>
          <a:lstStyle/>
          <a:p>
            <a:pPr>
              <a:spcBef>
                <a:spcPts val="0"/>
              </a:spcBef>
            </a:pPr>
            <a:r>
              <a:rPr lang="en-US" dirty="0" smtClean="0"/>
              <a:t>OU and LU already do a lot of ATLAS computing         (data analysis and Monte Carlo simulation).</a:t>
            </a:r>
          </a:p>
          <a:p>
            <a:pPr>
              <a:spcBef>
                <a:spcPts val="0"/>
              </a:spcBef>
            </a:pPr>
            <a:r>
              <a:rPr lang="en-US" dirty="0" smtClean="0"/>
              <a:t>OU, LU and OSU constitute the Oklahoma Center for   High Energy Physics (OCHEP).</a:t>
            </a:r>
          </a:p>
          <a:p>
            <a:pPr lvl="1">
              <a:spcBef>
                <a:spcPts val="0"/>
              </a:spcBef>
            </a:pPr>
            <a:r>
              <a:rPr lang="en-US" dirty="0" smtClean="0"/>
              <a:t>OSU physicists aren’t doing computational.</a:t>
            </a:r>
          </a:p>
          <a:p>
            <a:pPr>
              <a:spcBef>
                <a:spcPts val="0"/>
              </a:spcBef>
            </a:pPr>
            <a:r>
              <a:rPr lang="en-US" dirty="0" smtClean="0"/>
              <a:t>OU, LU and U Texas Arlington constitute the NSF’s ATLAS Southwest Tier2 Center (SWT2), which is consistently in the top 3 most productive US academic Tier2 sites (OU is consistently #6-#8 most productive US academic institution).</a:t>
            </a:r>
          </a:p>
          <a:p>
            <a:pPr>
              <a:spcBef>
                <a:spcPts val="0"/>
              </a:spcBef>
            </a:pPr>
            <a:r>
              <a:rPr lang="en-US" dirty="0" smtClean="0"/>
              <a:t>OSU and TSC have agreed to provide their idle cycles for ATLAS jobs, but will kill them off in favor of local jobs.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150</a:t>
            </a:fld>
            <a:endParaRPr lang="en-US"/>
          </a:p>
        </p:txBody>
      </p:sp>
    </p:spTree>
    <p:extLst>
      <p:ext uri="{BB962C8B-B14F-4D97-AF65-F5344CB8AC3E}">
        <p14:creationId xmlns:p14="http://schemas.microsoft.com/office/powerpoint/2010/main" val="3573477110"/>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Weather Prediction</a:t>
            </a:r>
            <a:endParaRPr lang="en-US" sz="3800" dirty="0"/>
          </a:p>
        </p:txBody>
      </p:sp>
      <p:sp>
        <p:nvSpPr>
          <p:cNvPr id="3" name="Content Placeholder 2"/>
          <p:cNvSpPr>
            <a:spLocks noGrp="1"/>
          </p:cNvSpPr>
          <p:nvPr>
            <p:ph idx="1"/>
          </p:nvPr>
        </p:nvSpPr>
        <p:spPr/>
        <p:txBody>
          <a:bodyPr/>
          <a:lstStyle/>
          <a:p>
            <a:r>
              <a:rPr lang="en-US" dirty="0" smtClean="0"/>
              <a:t>OU Center for Analysis &amp; Prediction of Storms (CAPS)</a:t>
            </a:r>
          </a:p>
          <a:p>
            <a:r>
              <a:rPr lang="en-US" dirty="0" smtClean="0"/>
              <a:t>Senior Personnel</a:t>
            </a:r>
          </a:p>
          <a:p>
            <a:pPr lvl="1"/>
            <a:r>
              <a:rPr lang="en-US" dirty="0" smtClean="0"/>
              <a:t>M. </a:t>
            </a:r>
            <a:r>
              <a:rPr lang="en-US" dirty="0" err="1" smtClean="0"/>
              <a:t>Xue</a:t>
            </a:r>
            <a:r>
              <a:rPr lang="en-US" dirty="0" smtClean="0"/>
              <a:t> (CAPS Director and faculty in OU’s School of Meteorology)</a:t>
            </a:r>
          </a:p>
          <a:p>
            <a:pPr lvl="1"/>
            <a:r>
              <a:rPr lang="en-US" dirty="0" smtClean="0"/>
              <a:t>K. Brewster (CAPS Associate Director)</a:t>
            </a:r>
          </a:p>
          <a:p>
            <a:r>
              <a:rPr lang="en-US" dirty="0" smtClean="0"/>
              <a:t>Funding: $2.5M per year current, $1M per year planned (NSF, NOAA)</a:t>
            </a:r>
          </a:p>
          <a:p>
            <a:r>
              <a:rPr lang="en-US" dirty="0" smtClean="0"/>
              <a:t>6 faculty, 10 staff, 20 graduate students</a:t>
            </a:r>
          </a:p>
          <a:p>
            <a:r>
              <a:rPr lang="en-US" dirty="0" smtClean="0"/>
              <a:t>Identified bandwidth need: 12 </a:t>
            </a:r>
            <a:r>
              <a:rPr lang="en-US" dirty="0" err="1" smtClean="0"/>
              <a:t>Gbps</a:t>
            </a:r>
            <a:r>
              <a:rPr lang="en-US" dirty="0" smtClean="0"/>
              <a:t> sustained (during the annual Spring </a:t>
            </a:r>
            <a:r>
              <a:rPr lang="en-US" dirty="0" err="1" smtClean="0"/>
              <a:t>Realtime</a:t>
            </a:r>
            <a:r>
              <a:rPr lang="en-US" dirty="0" smtClean="0"/>
              <a:t> Storm Forecasting Experiment, mid-March – mid-June)</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151</a:t>
            </a:fld>
            <a:endParaRPr lang="en-US"/>
          </a:p>
        </p:txBody>
      </p:sp>
    </p:spTree>
    <p:extLst>
      <p:ext uri="{BB962C8B-B14F-4D97-AF65-F5344CB8AC3E}">
        <p14:creationId xmlns:p14="http://schemas.microsoft.com/office/powerpoint/2010/main" val="2119632009"/>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Weather Radar</a:t>
            </a:r>
            <a:endParaRPr lang="en-US" dirty="0"/>
          </a:p>
        </p:txBody>
      </p:sp>
      <p:sp>
        <p:nvSpPr>
          <p:cNvPr id="3" name="Content Placeholder 2"/>
          <p:cNvSpPr>
            <a:spLocks noGrp="1"/>
          </p:cNvSpPr>
          <p:nvPr>
            <p:ph idx="1"/>
          </p:nvPr>
        </p:nvSpPr>
        <p:spPr/>
        <p:txBody>
          <a:bodyPr/>
          <a:lstStyle/>
          <a:p>
            <a:r>
              <a:rPr lang="en-US" dirty="0" smtClean="0"/>
              <a:t>Advanced Radar Research Center (ARRC)</a:t>
            </a:r>
          </a:p>
          <a:p>
            <a:r>
              <a:rPr lang="en-US" dirty="0" smtClean="0"/>
              <a:t>Senior Personnel: </a:t>
            </a:r>
            <a:r>
              <a:rPr lang="en-US" dirty="0" err="1" smtClean="0"/>
              <a:t>Tian</a:t>
            </a:r>
            <a:r>
              <a:rPr lang="en-US" dirty="0" smtClean="0"/>
              <a:t>-You Yu et al</a:t>
            </a:r>
          </a:p>
          <a:p>
            <a:r>
              <a:rPr lang="en-US" dirty="0" smtClean="0"/>
              <a:t>Funding: $10M current, $5M pending, $25M planned (NOAA, NSF, NASA, industry)</a:t>
            </a:r>
          </a:p>
          <a:p>
            <a:r>
              <a:rPr lang="en-US" dirty="0" smtClean="0"/>
              <a:t>15 faculty, 2 staff, 11 postdocs, ~60 graduate students,    ~10 undergraduates</a:t>
            </a:r>
          </a:p>
          <a:p>
            <a:r>
              <a:rPr lang="en-US" dirty="0" smtClean="0"/>
              <a:t>Identified bandwidth need: 1.9 Gbps sustained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152</a:t>
            </a:fld>
            <a:endParaRPr lang="en-US"/>
          </a:p>
        </p:txBody>
      </p:sp>
    </p:spTree>
    <p:extLst>
      <p:ext uri="{BB962C8B-B14F-4D97-AF65-F5344CB8AC3E}">
        <p14:creationId xmlns:p14="http://schemas.microsoft.com/office/powerpoint/2010/main" val="2466269509"/>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Bioinformatics</a:t>
            </a:r>
            <a:endParaRPr lang="en-US" dirty="0"/>
          </a:p>
        </p:txBody>
      </p:sp>
      <p:sp>
        <p:nvSpPr>
          <p:cNvPr id="3" name="Content Placeholder 2"/>
          <p:cNvSpPr>
            <a:spLocks noGrp="1"/>
          </p:cNvSpPr>
          <p:nvPr>
            <p:ph idx="1"/>
          </p:nvPr>
        </p:nvSpPr>
        <p:spPr/>
        <p:txBody>
          <a:bodyPr/>
          <a:lstStyle/>
          <a:p>
            <a:r>
              <a:rPr lang="en-US" dirty="0" smtClean="0"/>
              <a:t>OSU Bioinformatics program</a:t>
            </a:r>
          </a:p>
          <a:p>
            <a:r>
              <a:rPr lang="en-US" dirty="0" smtClean="0"/>
              <a:t>Senior Personnel </a:t>
            </a:r>
            <a:r>
              <a:rPr lang="en-US" dirty="0" err="1" smtClean="0"/>
              <a:t>Elshahed</a:t>
            </a:r>
            <a:r>
              <a:rPr lang="en-US" dirty="0" smtClean="0"/>
              <a:t> (OSU), Hoyt (OSU)</a:t>
            </a:r>
          </a:p>
          <a:p>
            <a:r>
              <a:rPr lang="en-US" dirty="0" smtClean="0"/>
              <a:t>Funding: $6.1M current, $4.4M pending (NSF, NIH, USDA, DOD, US Army, OCAST, OK Ag Experiment Station)</a:t>
            </a:r>
          </a:p>
          <a:p>
            <a:r>
              <a:rPr lang="en-US" dirty="0" smtClean="0"/>
              <a:t>14 faculty, 6 postdocs, 35 graduate students</a:t>
            </a:r>
          </a:p>
          <a:p>
            <a:r>
              <a:rPr lang="en-US" dirty="0" smtClean="0"/>
              <a:t>Identified bandwidth need: likely 1.6+ </a:t>
            </a:r>
            <a:r>
              <a:rPr lang="en-US" dirty="0" err="1" smtClean="0"/>
              <a:t>Gbps</a:t>
            </a:r>
            <a:r>
              <a:rPr lang="en-US" dirty="0" smtClean="0"/>
              <a:t> – lesser of (a) bandwidth of OSU HPC cluster disk or (b) bandwidth of Oklahoma </a:t>
            </a:r>
            <a:r>
              <a:rPr lang="en-US" dirty="0" err="1" smtClean="0"/>
              <a:t>PetaStore</a:t>
            </a:r>
            <a:r>
              <a:rPr lang="en-US" dirty="0" smtClean="0"/>
              <a:t> disk</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153</a:t>
            </a:fld>
            <a:endParaRPr lang="en-US"/>
          </a:p>
        </p:txBody>
      </p:sp>
    </p:spTree>
    <p:extLst>
      <p:ext uri="{BB962C8B-B14F-4D97-AF65-F5344CB8AC3E}">
        <p14:creationId xmlns:p14="http://schemas.microsoft.com/office/powerpoint/2010/main" val="594575139"/>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a:t>
            </a:r>
            <a:endParaRPr lang="en-US" sz="3950" dirty="0"/>
          </a:p>
        </p:txBody>
      </p:sp>
      <p:sp>
        <p:nvSpPr>
          <p:cNvPr id="3" name="Content Placeholder 2"/>
          <p:cNvSpPr>
            <a:spLocks noGrp="1"/>
          </p:cNvSpPr>
          <p:nvPr>
            <p:ph idx="1"/>
          </p:nvPr>
        </p:nvSpPr>
        <p:spPr/>
        <p:txBody>
          <a:bodyPr/>
          <a:lstStyle/>
          <a:p>
            <a:pPr>
              <a:spcBef>
                <a:spcPts val="0"/>
              </a:spcBef>
            </a:pPr>
            <a:r>
              <a:rPr lang="en-US" dirty="0" smtClean="0"/>
              <a:t>Provide </a:t>
            </a:r>
            <a:r>
              <a:rPr lang="en-US" dirty="0"/>
              <a:t>a proven, </a:t>
            </a:r>
            <a:r>
              <a:rPr lang="en-US" u="sng" dirty="0"/>
              <a:t>commercial off-the-shelf </a:t>
            </a:r>
            <a:r>
              <a:rPr lang="en-US" dirty="0"/>
              <a:t>(COTS) hardware platform backed with vendor support.</a:t>
            </a:r>
          </a:p>
          <a:p>
            <a:pPr>
              <a:spcBef>
                <a:spcPts val="0"/>
              </a:spcBef>
            </a:pPr>
            <a:r>
              <a:rPr lang="en-US" dirty="0" smtClean="0"/>
              <a:t>Realize </a:t>
            </a:r>
            <a:r>
              <a:rPr lang="en-US" dirty="0"/>
              <a:t>the Science DMZ goals through the use of a truly </a:t>
            </a:r>
            <a:r>
              <a:rPr lang="en-US" u="sng" dirty="0"/>
              <a:t>independent network at each campus </a:t>
            </a:r>
            <a:r>
              <a:rPr lang="en-US" u="sng" dirty="0" smtClean="0"/>
              <a:t>site</a:t>
            </a:r>
            <a:r>
              <a:rPr lang="en-US" dirty="0" smtClean="0"/>
              <a:t>.</a:t>
            </a:r>
          </a:p>
          <a:p>
            <a:pPr lvl="1">
              <a:spcBef>
                <a:spcPts val="0"/>
              </a:spcBef>
            </a:pPr>
            <a:r>
              <a:rPr lang="en-US" dirty="0" smtClean="0"/>
              <a:t>The </a:t>
            </a:r>
            <a:r>
              <a:rPr lang="en-US" dirty="0"/>
              <a:t>network deployment will consist of </a:t>
            </a:r>
            <a:r>
              <a:rPr lang="en-US" u="sng" dirty="0"/>
              <a:t>dedicated optical pathways</a:t>
            </a:r>
            <a:r>
              <a:rPr lang="en-US" dirty="0"/>
              <a:t> to the optical transport </a:t>
            </a:r>
            <a:r>
              <a:rPr lang="en-US" dirty="0" smtClean="0"/>
              <a:t>provider (</a:t>
            </a:r>
            <a:r>
              <a:rPr lang="en-US" dirty="0" err="1"/>
              <a:t>OneNet</a:t>
            </a:r>
            <a:r>
              <a:rPr lang="en-US" dirty="0"/>
              <a:t>), as well as to the local campus backbone where desired.</a:t>
            </a:r>
          </a:p>
          <a:p>
            <a:pPr>
              <a:spcBef>
                <a:spcPts val="0"/>
              </a:spcBef>
            </a:pPr>
            <a:r>
              <a:rPr lang="en-US" dirty="0" smtClean="0"/>
              <a:t>Deploy </a:t>
            </a:r>
            <a:r>
              <a:rPr lang="en-US" dirty="0"/>
              <a:t>a </a:t>
            </a:r>
            <a:r>
              <a:rPr lang="en-US" u="sng" dirty="0"/>
              <a:t>fully virtualized infrastructure</a:t>
            </a:r>
            <a:r>
              <a:rPr lang="en-US" dirty="0"/>
              <a:t>, to be used simultaneously by multiple research </a:t>
            </a:r>
            <a:r>
              <a:rPr lang="en-US" dirty="0" smtClean="0"/>
              <a:t>entities, presented </a:t>
            </a:r>
            <a:r>
              <a:rPr lang="en-US" dirty="0"/>
              <a:t>to each entity as a dedicated “slice” of the overall resource.</a:t>
            </a:r>
          </a:p>
          <a:p>
            <a:pPr>
              <a:spcBef>
                <a:spcPts val="0"/>
              </a:spcBef>
            </a:pPr>
            <a:r>
              <a:rPr lang="en-US" dirty="0" smtClean="0"/>
              <a:t>Leverage </a:t>
            </a:r>
            <a:r>
              <a:rPr lang="en-US" u="sng" dirty="0"/>
              <a:t>federation</a:t>
            </a:r>
            <a:r>
              <a:rPr lang="en-US" dirty="0"/>
              <a:t> to provide oversight and visibility into the operations of the virtualized platform</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154</a:t>
            </a:fld>
            <a:endParaRPr lang="en-US"/>
          </a:p>
        </p:txBody>
      </p:sp>
    </p:spTree>
    <p:extLst>
      <p:ext uri="{BB962C8B-B14F-4D97-AF65-F5344CB8AC3E}">
        <p14:creationId xmlns:p14="http://schemas.microsoft.com/office/powerpoint/2010/main" val="1028109847"/>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 (cont’d)</a:t>
            </a:r>
            <a:endParaRPr lang="en-US" sz="3950" dirty="0"/>
          </a:p>
        </p:txBody>
      </p:sp>
      <p:sp>
        <p:nvSpPr>
          <p:cNvPr id="3" name="Content Placeholder 2"/>
          <p:cNvSpPr>
            <a:spLocks noGrp="1"/>
          </p:cNvSpPr>
          <p:nvPr>
            <p:ph idx="1"/>
          </p:nvPr>
        </p:nvSpPr>
        <p:spPr/>
        <p:txBody>
          <a:bodyPr/>
          <a:lstStyle/>
          <a:p>
            <a:pPr>
              <a:spcBef>
                <a:spcPts val="0"/>
              </a:spcBef>
            </a:pPr>
            <a:r>
              <a:rPr lang="en-US" dirty="0" smtClean="0"/>
              <a:t>Realize </a:t>
            </a:r>
            <a:r>
              <a:rPr lang="en-US" dirty="0"/>
              <a:t>the full potential of OFFN through </a:t>
            </a:r>
            <a:r>
              <a:rPr lang="en-US" u="sng" dirty="0"/>
              <a:t>awareness, training, site-specific hand-off, </a:t>
            </a:r>
            <a:r>
              <a:rPr lang="en-US" u="sng" dirty="0" smtClean="0"/>
              <a:t>and communities </a:t>
            </a:r>
            <a:r>
              <a:rPr lang="en-US" u="sng" dirty="0"/>
              <a:t>of support </a:t>
            </a:r>
            <a:r>
              <a:rPr lang="en-US" dirty="0"/>
              <a:t>for OFFN adopters.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155</a:t>
            </a:fld>
            <a:endParaRPr lang="en-US"/>
          </a:p>
        </p:txBody>
      </p:sp>
    </p:spTree>
    <p:extLst>
      <p:ext uri="{BB962C8B-B14F-4D97-AF65-F5344CB8AC3E}">
        <p14:creationId xmlns:p14="http://schemas.microsoft.com/office/powerpoint/2010/main" val="774045279"/>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(Conceptual)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156</a:t>
            </a:fld>
            <a:endParaRPr lang="en-US"/>
          </a:p>
        </p:txBody>
      </p:sp>
      <p:sp>
        <p:nvSpPr>
          <p:cNvPr id="7" name="TextBox 6"/>
          <p:cNvSpPr txBox="1"/>
          <p:nvPr/>
        </p:nvSpPr>
        <p:spPr>
          <a:xfrm>
            <a:off x="5800168" y="3092826"/>
            <a:ext cx="990600" cy="369332"/>
          </a:xfrm>
          <a:prstGeom prst="rect">
            <a:avLst/>
          </a:prstGeom>
          <a:noFill/>
        </p:spPr>
        <p:txBody>
          <a:bodyPr wrap="square" rtlCol="0">
            <a:spAutoFit/>
          </a:bodyPr>
          <a:lstStyle/>
          <a:p>
            <a:pPr algn="l"/>
            <a:r>
              <a:rPr lang="en-US" dirty="0" err="1" smtClean="0">
                <a:solidFill>
                  <a:schemeClr val="bg1"/>
                </a:solidFill>
                <a:latin typeface="Arial Narrow" panose="020B0606020202030204" pitchFamily="34" charset="0"/>
              </a:rPr>
              <a:t>OneNet</a:t>
            </a:r>
            <a:endParaRPr lang="en-US" dirty="0">
              <a:solidFill>
                <a:schemeClr val="bg1"/>
              </a:solidFill>
              <a:latin typeface="Arial Narrow" panose="020B0606020202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295400"/>
            <a:ext cx="4161868" cy="4743305"/>
          </a:xfrm>
          <a:prstGeom prst="rect">
            <a:avLst/>
          </a:prstGeom>
        </p:spPr>
      </p:pic>
    </p:spTree>
    <p:extLst>
      <p:ext uri="{BB962C8B-B14F-4D97-AF65-F5344CB8AC3E}">
        <p14:creationId xmlns:p14="http://schemas.microsoft.com/office/powerpoint/2010/main" val="653530516"/>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38835"/>
            <a:ext cx="6036334" cy="4648200"/>
          </a:xfrm>
          <a:prstGeom prst="rect">
            <a:avLst/>
          </a:prstGeom>
        </p:spPr>
      </p:pic>
    </p:spTree>
    <p:extLst>
      <p:ext uri="{BB962C8B-B14F-4D97-AF65-F5344CB8AC3E}">
        <p14:creationId xmlns:p14="http://schemas.microsoft.com/office/powerpoint/2010/main" val="3036743358"/>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a:t>
            </a:r>
            <a:endParaRPr lang="en-US" dirty="0"/>
          </a:p>
        </p:txBody>
      </p:sp>
      <p:sp>
        <p:nvSpPr>
          <p:cNvPr id="3" name="Content Placeholder 2"/>
          <p:cNvSpPr>
            <a:spLocks noGrp="1"/>
          </p:cNvSpPr>
          <p:nvPr>
            <p:ph idx="1"/>
          </p:nvPr>
        </p:nvSpPr>
        <p:spPr/>
        <p:txBody>
          <a:bodyPr/>
          <a:lstStyle/>
          <a:p>
            <a:pPr lvl="0"/>
            <a:r>
              <a:rPr lang="en-US" u="sng" dirty="0"/>
              <a:t>SDN </a:t>
            </a:r>
            <a:r>
              <a:rPr lang="en-US" u="sng" dirty="0" smtClean="0"/>
              <a:t>switches</a:t>
            </a:r>
            <a:r>
              <a:rPr lang="en-US" dirty="0" smtClean="0"/>
              <a:t> </a:t>
            </a:r>
            <a:r>
              <a:rPr lang="en-US" dirty="0"/>
              <a:t>provide a virtualized data plane resource, to effectively and efficiently forward Ethernet traffic based on rules configured on the SDN controller. (Note that TSC will use a 24-port SDN-capable Brocade </a:t>
            </a:r>
            <a:r>
              <a:rPr lang="en-US" dirty="0" err="1"/>
              <a:t>linecard</a:t>
            </a:r>
            <a:r>
              <a:rPr lang="en-US" dirty="0"/>
              <a:t> instead.)</a:t>
            </a:r>
          </a:p>
          <a:p>
            <a:pPr lvl="0"/>
            <a:r>
              <a:rPr lang="en-US" u="sng" dirty="0"/>
              <a:t>Platform support </a:t>
            </a:r>
            <a:r>
              <a:rPr lang="en-US" u="sng" dirty="0" smtClean="0"/>
              <a:t>switches</a:t>
            </a:r>
            <a:r>
              <a:rPr lang="en-US" dirty="0" smtClean="0"/>
              <a:t> </a:t>
            </a:r>
            <a:r>
              <a:rPr lang="en-US" dirty="0"/>
              <a:t>provide the connectivity required for out-of-band management functions, including server lights-out management, SDN switch component management, and Virtual Machine (VM) host management</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158</a:t>
            </a:fld>
            <a:endParaRPr lang="en-US"/>
          </a:p>
        </p:txBody>
      </p:sp>
    </p:spTree>
    <p:extLst>
      <p:ext uri="{BB962C8B-B14F-4D97-AF65-F5344CB8AC3E}">
        <p14:creationId xmlns:p14="http://schemas.microsoft.com/office/powerpoint/2010/main" val="4121542464"/>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 (cont’d)</a:t>
            </a:r>
            <a:endParaRPr lang="en-US" dirty="0"/>
          </a:p>
        </p:txBody>
      </p:sp>
      <p:sp>
        <p:nvSpPr>
          <p:cNvPr id="3" name="Content Placeholder 2"/>
          <p:cNvSpPr>
            <a:spLocks noGrp="1"/>
          </p:cNvSpPr>
          <p:nvPr>
            <p:ph idx="1"/>
          </p:nvPr>
        </p:nvSpPr>
        <p:spPr/>
        <p:txBody>
          <a:bodyPr/>
          <a:lstStyle/>
          <a:p>
            <a:pPr lvl="0"/>
            <a:r>
              <a:rPr lang="en-US" u="sng" dirty="0" smtClean="0"/>
              <a:t>Servers</a:t>
            </a:r>
            <a:r>
              <a:rPr lang="en-US" dirty="0" smtClean="0"/>
              <a:t> </a:t>
            </a:r>
            <a:r>
              <a:rPr lang="en-US" dirty="0"/>
              <a:t>provide multiple virtualized SDN controller resources, plus a virtualized platform for providing performance toolsets, management and monitoring utilities, and data transfer tools (e.g., </a:t>
            </a:r>
            <a:r>
              <a:rPr lang="en-US" dirty="0" err="1"/>
              <a:t>perfSonar</a:t>
            </a:r>
            <a:r>
              <a:rPr lang="en-US" dirty="0"/>
              <a:t>). </a:t>
            </a:r>
          </a:p>
          <a:p>
            <a:pPr lvl="0"/>
            <a:r>
              <a:rPr lang="en-US" u="sng" dirty="0"/>
              <a:t>Software</a:t>
            </a:r>
            <a:r>
              <a:rPr lang="en-US" dirty="0"/>
              <a:t> (all Open Source and/or </a:t>
            </a:r>
            <a:r>
              <a:rPr lang="en-US" dirty="0" smtClean="0"/>
              <a:t>free)</a:t>
            </a:r>
          </a:p>
          <a:p>
            <a:pPr lvl="1"/>
            <a:r>
              <a:rPr lang="en-US" dirty="0" smtClean="0"/>
              <a:t>OS </a:t>
            </a:r>
            <a:r>
              <a:rPr lang="en-US" dirty="0"/>
              <a:t>virtualization platform (</a:t>
            </a:r>
            <a:r>
              <a:rPr lang="en-US" dirty="0" err="1"/>
              <a:t>Xen</a:t>
            </a:r>
            <a:r>
              <a:rPr lang="en-US" dirty="0"/>
              <a:t>, </a:t>
            </a:r>
            <a:r>
              <a:rPr lang="en-US" dirty="0" err="1"/>
              <a:t>VirtualBox</a:t>
            </a:r>
            <a:r>
              <a:rPr lang="en-US" dirty="0"/>
              <a:t> or </a:t>
            </a:r>
            <a:r>
              <a:rPr lang="en-US" dirty="0" err="1" smtClean="0"/>
              <a:t>Qemu</a:t>
            </a:r>
            <a:r>
              <a:rPr lang="en-US" dirty="0" smtClean="0"/>
              <a:t>)</a:t>
            </a:r>
          </a:p>
          <a:p>
            <a:pPr lvl="1"/>
            <a:r>
              <a:rPr lang="en-US" dirty="0" smtClean="0"/>
              <a:t>Linux </a:t>
            </a:r>
            <a:r>
              <a:rPr lang="en-US" dirty="0"/>
              <a:t>host and guest OS (Fedora or </a:t>
            </a:r>
            <a:r>
              <a:rPr lang="en-US" dirty="0" err="1" smtClean="0"/>
              <a:t>CentOS</a:t>
            </a:r>
            <a:r>
              <a:rPr lang="en-US" dirty="0" smtClean="0"/>
              <a:t>)</a:t>
            </a:r>
          </a:p>
          <a:p>
            <a:pPr lvl="1"/>
            <a:r>
              <a:rPr lang="en-US" dirty="0" smtClean="0"/>
              <a:t>SDN </a:t>
            </a:r>
            <a:r>
              <a:rPr lang="en-US" dirty="0"/>
              <a:t>controller (Beacon or </a:t>
            </a:r>
            <a:r>
              <a:rPr lang="en-US" dirty="0" smtClean="0"/>
              <a:t>Floodlight)</a:t>
            </a:r>
          </a:p>
          <a:p>
            <a:pPr lvl="1"/>
            <a:r>
              <a:rPr lang="en-US" dirty="0"/>
              <a:t>P</a:t>
            </a:r>
            <a:r>
              <a:rPr lang="en-US" dirty="0" smtClean="0"/>
              <a:t>erformance </a:t>
            </a:r>
            <a:r>
              <a:rPr lang="en-US" dirty="0"/>
              <a:t>testing (</a:t>
            </a:r>
            <a:r>
              <a:rPr lang="en-US" dirty="0" err="1"/>
              <a:t>iPerf</a:t>
            </a:r>
            <a:r>
              <a:rPr lang="en-US" dirty="0"/>
              <a:t> and the </a:t>
            </a:r>
            <a:r>
              <a:rPr lang="en-US" dirty="0" err="1"/>
              <a:t>PSPerformance</a:t>
            </a:r>
            <a:r>
              <a:rPr lang="en-US" dirty="0"/>
              <a:t> </a:t>
            </a:r>
            <a:r>
              <a:rPr lang="en-US" dirty="0" smtClean="0"/>
              <a:t>Toolkit)</a:t>
            </a:r>
          </a:p>
          <a:p>
            <a:pPr lvl="1"/>
            <a:r>
              <a:rPr lang="en-US" dirty="0"/>
              <a:t>M</a:t>
            </a:r>
            <a:r>
              <a:rPr lang="en-US" dirty="0" smtClean="0"/>
              <a:t>onitoring </a:t>
            </a:r>
            <a:r>
              <a:rPr lang="en-US" dirty="0"/>
              <a:t>(Cacti or </a:t>
            </a:r>
            <a:r>
              <a:rPr lang="en-US" dirty="0" err="1"/>
              <a:t>Nagios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159</a:t>
            </a:fld>
            <a:endParaRPr lang="en-US"/>
          </a:p>
        </p:txBody>
      </p:sp>
    </p:spTree>
    <p:extLst>
      <p:ext uri="{BB962C8B-B14F-4D97-AF65-F5344CB8AC3E}">
        <p14:creationId xmlns:p14="http://schemas.microsoft.com/office/powerpoint/2010/main" val="36870676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Old Condominium</a:t>
            </a:r>
            <a:endParaRPr lang="en-US" dirty="0"/>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smtClean="0"/>
              <a:t>As an experiment, we’re transferring condominium nodes from Boomer over to Schooner.</a:t>
            </a:r>
          </a:p>
          <a:p>
            <a:pPr>
              <a:spcBef>
                <a:spcPts val="300"/>
              </a:spcBef>
            </a:pPr>
            <a:r>
              <a:rPr lang="en-US" dirty="0" smtClean="0"/>
              <a:t>Compute nodes, condominium, old</a:t>
            </a:r>
          </a:p>
          <a:p>
            <a:pPr lvl="1">
              <a:spcBef>
                <a:spcPts val="300"/>
              </a:spcBef>
            </a:pPr>
            <a:r>
              <a:rPr lang="en-US" dirty="0" smtClean="0"/>
              <a:t>73 x R620, dual E5-2650 (Sandy Bridge), </a:t>
            </a:r>
            <a:r>
              <a:rPr lang="en-US" dirty="0" err="1" smtClean="0"/>
              <a:t>oct</a:t>
            </a:r>
            <a:r>
              <a:rPr lang="en-US" dirty="0" smtClean="0"/>
              <a:t> core, 2.0 GHz</a:t>
            </a:r>
          </a:p>
          <a:p>
            <a:pPr>
              <a:spcBef>
                <a:spcPts val="300"/>
              </a:spcBef>
            </a:pPr>
            <a:r>
              <a:rPr lang="en-US" dirty="0" smtClean="0"/>
              <a:t>Accelerator-capable nodes, condominium, old</a:t>
            </a:r>
          </a:p>
          <a:p>
            <a:pPr lvl="1">
              <a:spcBef>
                <a:spcPts val="300"/>
              </a:spcBef>
            </a:pPr>
            <a:r>
              <a:rPr lang="en-US" dirty="0"/>
              <a:t>6</a:t>
            </a:r>
            <a:r>
              <a:rPr lang="en-US" dirty="0" smtClean="0"/>
              <a:t> x R720, dual E5-2650, </a:t>
            </a:r>
            <a:r>
              <a:rPr lang="en-US" dirty="0" err="1" smtClean="0"/>
              <a:t>oct</a:t>
            </a:r>
            <a:r>
              <a:rPr lang="en-US" dirty="0" smtClean="0"/>
              <a:t> core, 2.0 GHz</a:t>
            </a:r>
          </a:p>
          <a:p>
            <a:pPr>
              <a:spcBef>
                <a:spcPts val="300"/>
              </a:spcBef>
            </a:pPr>
            <a:r>
              <a:rPr lang="en-US" dirty="0" smtClean="0"/>
              <a:t>Accelerators, condominium, old</a:t>
            </a:r>
          </a:p>
          <a:p>
            <a:pPr lvl="1">
              <a:spcBef>
                <a:spcPts val="300"/>
              </a:spcBef>
            </a:pPr>
            <a:r>
              <a:rPr lang="en-US" dirty="0" smtClean="0"/>
              <a:t>12 x NVIDIA M2075</a:t>
            </a:r>
          </a:p>
          <a:p>
            <a:pPr lvl="1">
              <a:spcBef>
                <a:spcPts val="300"/>
              </a:spcBef>
            </a:pPr>
            <a:r>
              <a:rPr lang="en-US" dirty="0" smtClean="0"/>
              <a:t>6 x NVIDIA K20M</a:t>
            </a:r>
          </a:p>
          <a:p>
            <a:pPr>
              <a:spcBef>
                <a:spcPts val="300"/>
              </a:spcBef>
            </a:pPr>
            <a:r>
              <a:rPr lang="en-US" dirty="0" smtClean="0"/>
              <a:t>Storage, </a:t>
            </a:r>
            <a:r>
              <a:rPr lang="en-US" dirty="0" err="1" smtClean="0"/>
              <a:t>diskfull</a:t>
            </a:r>
            <a:r>
              <a:rPr lang="en-US" dirty="0" smtClean="0"/>
              <a:t> nodes, condominium, old</a:t>
            </a:r>
          </a:p>
          <a:p>
            <a:pPr lvl="1">
              <a:spcBef>
                <a:spcPts val="300"/>
              </a:spcBef>
            </a:pPr>
            <a:r>
              <a:rPr lang="en-US" dirty="0" smtClean="0"/>
              <a:t>4 x R720xd, 12 x 3 TB = ~19 TB useable each</a:t>
            </a:r>
          </a:p>
          <a:p>
            <a:pPr>
              <a:spcBef>
                <a:spcPts val="300"/>
              </a:spcBef>
            </a:pPr>
            <a:r>
              <a:rPr lang="en-US" dirty="0" smtClean="0"/>
              <a:t>Subtotal </a:t>
            </a:r>
            <a:r>
              <a:rPr lang="en-US" dirty="0"/>
              <a:t>peak CPU speed, </a:t>
            </a:r>
            <a:r>
              <a:rPr lang="en-US" dirty="0" smtClean="0"/>
              <a:t>old condominium: 20.22 TFLOPs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192280214"/>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160</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524000" y="1371600"/>
            <a:ext cx="6324600" cy="4648200"/>
          </a:xfrm>
          <a:prstGeom prst="rect">
            <a:avLst/>
          </a:prstGeom>
        </p:spPr>
      </p:pic>
    </p:spTree>
    <p:extLst>
      <p:ext uri="{BB962C8B-B14F-4D97-AF65-F5344CB8AC3E}">
        <p14:creationId xmlns:p14="http://schemas.microsoft.com/office/powerpoint/2010/main" val="113999746"/>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(Physical)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161</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38200" y="1295400"/>
            <a:ext cx="7848600" cy="4800599"/>
          </a:xfrm>
          <a:prstGeom prst="rect">
            <a:avLst/>
          </a:prstGeom>
        </p:spPr>
      </p:pic>
    </p:spTree>
    <p:extLst>
      <p:ext uri="{BB962C8B-B14F-4D97-AF65-F5344CB8AC3E}">
        <p14:creationId xmlns:p14="http://schemas.microsoft.com/office/powerpoint/2010/main" val="2516358490"/>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a:t>
            </a:r>
            <a:endParaRPr lang="en-US" dirty="0"/>
          </a:p>
        </p:txBody>
      </p:sp>
      <p:sp>
        <p:nvSpPr>
          <p:cNvPr id="3" name="Content Placeholder 2"/>
          <p:cNvSpPr>
            <a:spLocks noGrp="1"/>
          </p:cNvSpPr>
          <p:nvPr>
            <p:ph idx="1"/>
          </p:nvPr>
        </p:nvSpPr>
        <p:spPr/>
        <p:txBody>
          <a:bodyPr/>
          <a:lstStyle/>
          <a:p>
            <a:r>
              <a:rPr lang="en-US" b="1" u="sng" dirty="0"/>
              <a:t>Innovation Platform</a:t>
            </a:r>
            <a:r>
              <a:rPr lang="en-US" dirty="0"/>
              <a:t>: </a:t>
            </a:r>
            <a:r>
              <a:rPr lang="en-US" dirty="0" err="1"/>
              <a:t>OneNet</a:t>
            </a:r>
            <a:r>
              <a:rPr lang="en-US" dirty="0"/>
              <a:t> has secured a 100G connection onto Internet2’s Innovation Platform (IP</a:t>
            </a:r>
            <a:r>
              <a:rPr lang="en-US" dirty="0" smtClean="0"/>
              <a:t>).</a:t>
            </a:r>
          </a:p>
          <a:p>
            <a:pPr lvl="1"/>
            <a:r>
              <a:rPr lang="en-US" dirty="0" smtClean="0"/>
              <a:t>OSU has </a:t>
            </a:r>
            <a:r>
              <a:rPr lang="en-US" dirty="0"/>
              <a:t>dedicated connectivity to connect to the IP at </a:t>
            </a:r>
            <a:r>
              <a:rPr lang="en-US" dirty="0" smtClean="0"/>
              <a:t>100G.</a:t>
            </a:r>
          </a:p>
          <a:p>
            <a:pPr lvl="1"/>
            <a:r>
              <a:rPr lang="en-US" dirty="0" smtClean="0"/>
              <a:t>OU is deploying </a:t>
            </a:r>
            <a:r>
              <a:rPr lang="en-US" dirty="0"/>
              <a:t>2 x 10G with Layer-2 and Layer-3 transport services, from OU to </a:t>
            </a:r>
            <a:r>
              <a:rPr lang="en-US" dirty="0" err="1"/>
              <a:t>OneNet</a:t>
            </a:r>
            <a:r>
              <a:rPr lang="en-US" dirty="0"/>
              <a:t>, connecting directly into the same </a:t>
            </a:r>
            <a:r>
              <a:rPr lang="en-US" dirty="0" err="1"/>
              <a:t>OneNet</a:t>
            </a:r>
            <a:r>
              <a:rPr lang="en-US" dirty="0"/>
              <a:t> chassis as the </a:t>
            </a:r>
            <a:r>
              <a:rPr lang="en-US" dirty="0" smtClean="0"/>
              <a:t>IP. </a:t>
            </a:r>
            <a:r>
              <a:rPr lang="en-US" dirty="0"/>
              <a:t>Under OFFN, researchers statewide will straightforwardly be able to access the IP via OU and OSU.</a:t>
            </a:r>
          </a:p>
          <a:p>
            <a:r>
              <a:rPr lang="en-US" b="1" u="sng" dirty="0"/>
              <a:t>DYNES</a:t>
            </a:r>
            <a:r>
              <a:rPr lang="en-US" dirty="0"/>
              <a:t>: OU hosts a “static” DYNES site </a:t>
            </a:r>
            <a:r>
              <a:rPr lang="en-US" dirty="0" smtClean="0"/>
              <a:t>deployment.</a:t>
            </a:r>
          </a:p>
          <a:p>
            <a:pPr lvl="1"/>
            <a:r>
              <a:rPr lang="en-US" dirty="0" smtClean="0"/>
              <a:t>Primarily </a:t>
            </a:r>
            <a:r>
              <a:rPr lang="en-US" dirty="0"/>
              <a:t>implemented as a dedicated path tool for OUHEP’s SWT2 cluster to receive large datasets from </a:t>
            </a:r>
            <a:r>
              <a:rPr lang="en-US" dirty="0" err="1" smtClean="0"/>
              <a:t>LHCOne</a:t>
            </a:r>
            <a:r>
              <a:rPr lang="en-US" dirty="0" smtClean="0"/>
              <a:t>.</a:t>
            </a:r>
          </a:p>
          <a:p>
            <a:pPr lvl="1"/>
            <a:r>
              <a:rPr lang="en-US" dirty="0" smtClean="0"/>
              <a:t>Can </a:t>
            </a:r>
            <a:r>
              <a:rPr lang="en-US" dirty="0"/>
              <a:t>easily be migrated to the 4PP Science </a:t>
            </a:r>
            <a:r>
              <a:rPr lang="en-US" dirty="0" smtClean="0"/>
              <a:t>DMZ.</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162</a:t>
            </a:fld>
            <a:endParaRPr lang="en-US"/>
          </a:p>
        </p:txBody>
      </p:sp>
    </p:spTree>
    <p:extLst>
      <p:ext uri="{BB962C8B-B14F-4D97-AF65-F5344CB8AC3E}">
        <p14:creationId xmlns:p14="http://schemas.microsoft.com/office/powerpoint/2010/main" val="999418932"/>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 (cont’d)</a:t>
            </a:r>
            <a:endParaRPr lang="en-US" dirty="0"/>
          </a:p>
        </p:txBody>
      </p:sp>
      <p:sp>
        <p:nvSpPr>
          <p:cNvPr id="3" name="Content Placeholder 2"/>
          <p:cNvSpPr>
            <a:spLocks noGrp="1"/>
          </p:cNvSpPr>
          <p:nvPr>
            <p:ph idx="1"/>
          </p:nvPr>
        </p:nvSpPr>
        <p:spPr/>
        <p:txBody>
          <a:bodyPr/>
          <a:lstStyle/>
          <a:p>
            <a:r>
              <a:rPr lang="en-US" b="1" u="sng" dirty="0" smtClean="0"/>
              <a:t>XSEDE</a:t>
            </a:r>
            <a:r>
              <a:rPr lang="en-US" dirty="0"/>
              <a:t>: </a:t>
            </a:r>
            <a:r>
              <a:rPr lang="en-US" dirty="0" smtClean="0"/>
              <a:t>OU’s </a:t>
            </a:r>
            <a:r>
              <a:rPr lang="en-US" dirty="0"/>
              <a:t>already-funded plan to connect to the Innovation </a:t>
            </a:r>
            <a:r>
              <a:rPr lang="en-US" dirty="0" smtClean="0"/>
              <a:t>Platform can </a:t>
            </a:r>
            <a:r>
              <a:rPr lang="en-US" dirty="0"/>
              <a:t>also facilitate connection to </a:t>
            </a:r>
            <a:r>
              <a:rPr lang="en-US" dirty="0" err="1"/>
              <a:t>XSEDEnet</a:t>
            </a:r>
            <a:r>
              <a:rPr lang="en-US" dirty="0"/>
              <a:t> at no additional charge, by </a:t>
            </a:r>
            <a:r>
              <a:rPr lang="en-US" dirty="0" err="1"/>
              <a:t>OneNet</a:t>
            </a:r>
            <a:r>
              <a:rPr lang="en-US" dirty="0"/>
              <a:t> simply setting aside 10 </a:t>
            </a:r>
            <a:r>
              <a:rPr lang="en-US" dirty="0" err="1"/>
              <a:t>Gbps</a:t>
            </a:r>
            <a:r>
              <a:rPr lang="en-US" dirty="0"/>
              <a:t> of the 100 </a:t>
            </a:r>
            <a:r>
              <a:rPr lang="en-US" dirty="0" err="1"/>
              <a:t>Gbps</a:t>
            </a:r>
            <a:r>
              <a:rPr lang="en-US" dirty="0"/>
              <a:t> connection into the Innovation Platform (subject to </a:t>
            </a:r>
            <a:r>
              <a:rPr lang="en-US" dirty="0" err="1"/>
              <a:t>OneNet’s</a:t>
            </a:r>
            <a:r>
              <a:rPr lang="en-US" dirty="0"/>
              <a:t> and XSEDE’s approval</a:t>
            </a:r>
            <a:r>
              <a:rPr lang="en-US" dirty="0" smtClean="0"/>
              <a:t>).</a:t>
            </a:r>
            <a:endParaRPr lang="en-US" dirty="0"/>
          </a:p>
          <a:p>
            <a:r>
              <a:rPr lang="en-US" b="1" u="sng" dirty="0" err="1"/>
              <a:t>PlanetLab</a:t>
            </a:r>
            <a:r>
              <a:rPr lang="en-US" dirty="0"/>
              <a:t> provides an overlay services network that can be decomposed into tangible resource pools used for network experimentation. Both OU and OSU provide dedicated </a:t>
            </a:r>
            <a:r>
              <a:rPr lang="en-US" dirty="0" err="1"/>
              <a:t>PlanetLab</a:t>
            </a:r>
            <a:r>
              <a:rPr lang="en-US" dirty="0"/>
              <a:t> hardware </a:t>
            </a:r>
            <a:r>
              <a:rPr lang="en-US" dirty="0" smtClean="0"/>
              <a:t>resources</a:t>
            </a:r>
            <a:r>
              <a:rPr lang="en-US" dirty="0"/>
              <a:t>.</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163</a:t>
            </a:fld>
            <a:endParaRPr lang="en-US"/>
          </a:p>
        </p:txBody>
      </p:sp>
    </p:spTree>
    <p:extLst>
      <p:ext uri="{BB962C8B-B14F-4D97-AF65-F5344CB8AC3E}">
        <p14:creationId xmlns:p14="http://schemas.microsoft.com/office/powerpoint/2010/main" val="22251288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New Condominium</a:t>
            </a:r>
            <a:endParaRPr lang="en-US" dirty="0"/>
          </a:p>
        </p:txBody>
      </p:sp>
      <p:sp>
        <p:nvSpPr>
          <p:cNvPr id="3" name="Content Placeholder 2"/>
          <p:cNvSpPr>
            <a:spLocks noGrp="1"/>
          </p:cNvSpPr>
          <p:nvPr>
            <p:ph idx="1"/>
          </p:nvPr>
        </p:nvSpPr>
        <p:spPr>
          <a:xfrm>
            <a:off x="609600" y="1371600"/>
            <a:ext cx="8077200" cy="4648200"/>
          </a:xfrm>
        </p:spPr>
        <p:txBody>
          <a:bodyPr/>
          <a:lstStyle/>
          <a:p>
            <a:pPr>
              <a:spcBef>
                <a:spcPts val="300"/>
              </a:spcBef>
            </a:pPr>
            <a:r>
              <a:rPr lang="en-US" dirty="0" smtClean="0"/>
              <a:t>Compute nodes, condominium, new</a:t>
            </a:r>
          </a:p>
          <a:p>
            <a:pPr lvl="1">
              <a:spcBef>
                <a:spcPts val="300"/>
              </a:spcBef>
            </a:pPr>
            <a:r>
              <a:rPr lang="en-US" dirty="0" smtClean="0"/>
              <a:t>6 </a:t>
            </a:r>
            <a:r>
              <a:rPr lang="en-US" dirty="0"/>
              <a:t>x R430, dual </a:t>
            </a:r>
            <a:r>
              <a:rPr lang="en-US" dirty="0" smtClean="0"/>
              <a:t>E5-2650Lv3 </a:t>
            </a:r>
            <a:r>
              <a:rPr lang="en-US" dirty="0"/>
              <a:t>12-core </a:t>
            </a:r>
            <a:r>
              <a:rPr lang="en-US" dirty="0" smtClean="0"/>
              <a:t>1.8 </a:t>
            </a:r>
            <a:r>
              <a:rPr lang="en-US" dirty="0"/>
              <a:t>GHz, 64 GB RAM</a:t>
            </a:r>
          </a:p>
          <a:p>
            <a:pPr lvl="1">
              <a:spcBef>
                <a:spcPts val="300"/>
              </a:spcBef>
            </a:pPr>
            <a:r>
              <a:rPr lang="en-US" dirty="0" smtClean="0"/>
              <a:t>39 </a:t>
            </a:r>
            <a:r>
              <a:rPr lang="en-US" dirty="0"/>
              <a:t>x R430, dual E5-2670v3 12-core 2.3 GHz, 64 GB </a:t>
            </a:r>
            <a:r>
              <a:rPr lang="en-US" dirty="0" smtClean="0"/>
              <a:t>RAM</a:t>
            </a:r>
          </a:p>
          <a:p>
            <a:pPr>
              <a:spcBef>
                <a:spcPts val="300"/>
              </a:spcBef>
            </a:pPr>
            <a:r>
              <a:rPr lang="en-US" dirty="0" smtClean="0"/>
              <a:t>Accelerator-capable nodes, condominium, new</a:t>
            </a:r>
          </a:p>
          <a:p>
            <a:pPr lvl="1">
              <a:spcBef>
                <a:spcPts val="300"/>
              </a:spcBef>
            </a:pPr>
            <a:r>
              <a:rPr lang="en-US" dirty="0" smtClean="0"/>
              <a:t>1 </a:t>
            </a:r>
            <a:r>
              <a:rPr lang="en-US" dirty="0"/>
              <a:t>x R730, dual </a:t>
            </a:r>
            <a:r>
              <a:rPr lang="en-US" dirty="0" smtClean="0"/>
              <a:t>E5-2650v3 10-core </a:t>
            </a:r>
            <a:r>
              <a:rPr lang="en-US" dirty="0"/>
              <a:t>2.3 GHz, </a:t>
            </a:r>
            <a:r>
              <a:rPr lang="en-US" dirty="0" smtClean="0"/>
              <a:t>32 </a:t>
            </a:r>
            <a:r>
              <a:rPr lang="en-US" dirty="0"/>
              <a:t>GB RAM</a:t>
            </a:r>
          </a:p>
          <a:p>
            <a:pPr lvl="1">
              <a:spcBef>
                <a:spcPts val="300"/>
              </a:spcBef>
            </a:pPr>
            <a:r>
              <a:rPr lang="en-US" dirty="0" smtClean="0"/>
              <a:t>3 x R730, dual E5-2670v3 12-core 2.3 GHz, 64 GB RAM</a:t>
            </a:r>
          </a:p>
          <a:p>
            <a:pPr>
              <a:spcBef>
                <a:spcPts val="300"/>
              </a:spcBef>
            </a:pPr>
            <a:r>
              <a:rPr lang="en-US" dirty="0" smtClean="0"/>
              <a:t>Accelerators</a:t>
            </a:r>
          </a:p>
          <a:p>
            <a:pPr lvl="1">
              <a:spcBef>
                <a:spcPts val="300"/>
              </a:spcBef>
            </a:pPr>
            <a:r>
              <a:rPr lang="en-US" dirty="0"/>
              <a:t>8</a:t>
            </a:r>
            <a:r>
              <a:rPr lang="en-US" dirty="0" smtClean="0"/>
              <a:t> x NVIDIA K20M</a:t>
            </a:r>
          </a:p>
          <a:p>
            <a:pPr>
              <a:spcBef>
                <a:spcPts val="300"/>
              </a:spcBef>
            </a:pPr>
            <a:r>
              <a:rPr lang="en-US" dirty="0" smtClean="0"/>
              <a:t>Storage nodes, condominium, new</a:t>
            </a:r>
          </a:p>
          <a:p>
            <a:pPr lvl="1">
              <a:spcBef>
                <a:spcPts val="300"/>
              </a:spcBef>
            </a:pPr>
            <a:r>
              <a:rPr lang="en-US" dirty="0"/>
              <a:t>1</a:t>
            </a:r>
            <a:r>
              <a:rPr lang="en-US" dirty="0" smtClean="0"/>
              <a:t> x T630, 16 x 6 TB, 128 GB RAM, ~N TB useable each</a:t>
            </a:r>
            <a:endParaRPr lang="en-US" dirty="0"/>
          </a:p>
          <a:p>
            <a:pPr lvl="1">
              <a:spcBef>
                <a:spcPts val="300"/>
              </a:spcBef>
            </a:pPr>
            <a:r>
              <a:rPr lang="en-US" dirty="0"/>
              <a:t>1</a:t>
            </a:r>
            <a:r>
              <a:rPr lang="en-US" dirty="0" smtClean="0"/>
              <a:t> x T630, 16 x 8 TB, 128 GB RAM, ~N TB useable each</a:t>
            </a:r>
          </a:p>
          <a:p>
            <a:pPr>
              <a:spcBef>
                <a:spcPts val="300"/>
              </a:spcBef>
            </a:pPr>
            <a:r>
              <a:rPr lang="en-US" dirty="0" smtClean="0"/>
              <a:t>Subtotal </a:t>
            </a:r>
            <a:r>
              <a:rPr lang="en-US" dirty="0"/>
              <a:t>peak CPU speed, new condominium: </a:t>
            </a:r>
            <a:r>
              <a:rPr lang="en-US" dirty="0" smtClean="0"/>
              <a:t>41.98 TFLOPs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42305908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Peak Speed</a:t>
            </a:r>
            <a:endParaRPr lang="en-US" dirty="0"/>
          </a:p>
        </p:txBody>
      </p:sp>
      <p:sp>
        <p:nvSpPr>
          <p:cNvPr id="3" name="Content Placeholder 2"/>
          <p:cNvSpPr>
            <a:spLocks noGrp="1"/>
          </p:cNvSpPr>
          <p:nvPr>
            <p:ph idx="1"/>
          </p:nvPr>
        </p:nvSpPr>
        <p:spPr/>
        <p:txBody>
          <a:bodyPr/>
          <a:lstStyle/>
          <a:p>
            <a:r>
              <a:rPr lang="en-US" dirty="0"/>
              <a:t>Subtotal peak CPU speed, non-condominium: 266.57 TFLOPs</a:t>
            </a:r>
          </a:p>
          <a:p>
            <a:r>
              <a:rPr lang="en-US" dirty="0"/>
              <a:t>Subtotal peak CPU speed, old condominium: 20.22 TFLOPs</a:t>
            </a:r>
          </a:p>
          <a:p>
            <a:r>
              <a:rPr lang="en-US" dirty="0"/>
              <a:t>Subtotal peak CPU speed, new condominium: 41.98 TFLOPs</a:t>
            </a:r>
          </a:p>
          <a:p>
            <a:r>
              <a:rPr lang="en-US" dirty="0"/>
              <a:t>T</a:t>
            </a:r>
            <a:r>
              <a:rPr lang="en-US" dirty="0" smtClean="0"/>
              <a:t>otal </a:t>
            </a:r>
            <a:r>
              <a:rPr lang="en-US" dirty="0"/>
              <a:t>peak CPU speed, </a:t>
            </a:r>
            <a:r>
              <a:rPr lang="en-US" dirty="0" smtClean="0"/>
              <a:t>public + old condominium +  new </a:t>
            </a:r>
            <a:r>
              <a:rPr lang="en-US" dirty="0"/>
              <a:t>condominium: 328.78</a:t>
            </a:r>
            <a:r>
              <a:rPr lang="en-US" dirty="0" smtClean="0"/>
              <a:t> TFLOPs</a:t>
            </a:r>
          </a:p>
          <a:p>
            <a:r>
              <a:rPr lang="en-US" dirty="0" smtClean="0"/>
              <a:t>Schooner will be ~3 times as fast as Boomer.</a:t>
            </a:r>
          </a:p>
          <a:p>
            <a:r>
              <a:rPr lang="en-US" dirty="0" smtClean="0"/>
              <a:t>Roughly 24% </a:t>
            </a:r>
            <a:r>
              <a:rPr lang="en-US" dirty="0" smtClean="0"/>
              <a:t>of Schooner’s peak </a:t>
            </a:r>
            <a:r>
              <a:rPr lang="en-US" dirty="0" smtClean="0"/>
              <a:t>speed is condominium.</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21351320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OURcloud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3200" y="1371600"/>
            <a:ext cx="6197600" cy="4648200"/>
          </a:xfrm>
          <a:prstGeom prst="rect">
            <a:avLst/>
          </a:prstGeom>
        </p:spPr>
      </p:pic>
    </p:spTree>
    <p:extLst>
      <p:ext uri="{BB962C8B-B14F-4D97-AF65-F5344CB8AC3E}">
        <p14:creationId xmlns:p14="http://schemas.microsoft.com/office/powerpoint/2010/main" val="11817602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Our Ugly Symposium Website!</a:t>
            </a:r>
            <a:endParaRPr lang="en-US" dirty="0"/>
          </a:p>
        </p:txBody>
      </p:sp>
      <p:sp>
        <p:nvSpPr>
          <p:cNvPr id="3" name="Content Placeholder 2"/>
          <p:cNvSpPr>
            <a:spLocks noGrp="1"/>
          </p:cNvSpPr>
          <p:nvPr>
            <p:ph idx="1"/>
          </p:nvPr>
        </p:nvSpPr>
        <p:spPr/>
        <p:txBody>
          <a:bodyPr/>
          <a:lstStyle/>
          <a:p>
            <a:pPr marL="0" indent="0">
              <a:buNone/>
            </a:pPr>
            <a:r>
              <a:rPr lang="en-US" dirty="0" smtClean="0"/>
              <a:t>Our ugly Symposium website</a:t>
            </a:r>
          </a:p>
          <a:p>
            <a:pPr marL="0" indent="0" algn="ctr">
              <a:buNone/>
            </a:pPr>
            <a:r>
              <a:rPr lang="en-US" dirty="0" smtClean="0">
                <a:latin typeface="Courier New" panose="02070309020205020404" pitchFamily="49" charset="0"/>
                <a:cs typeface="Courier New" panose="02070309020205020404" pitchFamily="49" charset="0"/>
                <a:hlinkClick r:id="rId2"/>
              </a:rPr>
              <a:t>http</a:t>
            </a:r>
            <a:r>
              <a:rPr lang="en-US" dirty="0" smtClean="0">
                <a:latin typeface="Courier New" panose="02070309020205020404" pitchFamily="49" charset="0"/>
                <a:cs typeface="Courier New" panose="02070309020205020404" pitchFamily="49" charset="0"/>
                <a:hlinkClick r:id="rId2"/>
              </a:rPr>
              <a:t>://</a:t>
            </a:r>
            <a:r>
              <a:rPr lang="en-US" dirty="0" smtClean="0">
                <a:latin typeface="Courier New" panose="02070309020205020404" pitchFamily="49" charset="0"/>
                <a:cs typeface="Courier New" panose="02070309020205020404" pitchFamily="49" charset="0"/>
                <a:hlinkClick r:id="rId3"/>
              </a:rPr>
              <a:t>symposium2016.oscer.ou.edu</a:t>
            </a:r>
            <a:r>
              <a:rPr lang="en-US" dirty="0" smtClean="0">
                <a:latin typeface="Courier New" panose="02070309020205020404" pitchFamily="49" charset="0"/>
                <a:cs typeface="Courier New" panose="02070309020205020404" pitchFamily="49" charset="0"/>
                <a:hlinkClick r:id="rId2"/>
              </a:rPr>
              <a:t>/</a:t>
            </a:r>
            <a:endParaRPr lang="en-US" dirty="0" smtClean="0">
              <a:latin typeface="Courier New" panose="02070309020205020404" pitchFamily="49" charset="0"/>
              <a:cs typeface="Courier New" panose="02070309020205020404" pitchFamily="49" charset="0"/>
            </a:endParaRPr>
          </a:p>
          <a:p>
            <a:pPr marL="0" indent="0">
              <a:buNone/>
            </a:pPr>
            <a:r>
              <a:rPr lang="en-US" dirty="0" smtClean="0"/>
              <a:t>has pretty complete agenda and speaker information, and is so ugly that it’s actually reasonably optimized for handhelds like phones and tablets.</a:t>
            </a:r>
          </a:p>
          <a:p>
            <a:pPr marL="0" indent="0">
              <a:buNone/>
            </a:pPr>
            <a:endParaRPr lang="en-US" dirty="0"/>
          </a:p>
          <a:p>
            <a:pPr marL="0" indent="0">
              <a:buNone/>
            </a:pPr>
            <a:r>
              <a:rPr lang="en-US" dirty="0" smtClean="0"/>
              <a:t>We encourage you to use it!</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8397724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OURcloud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71650" y="1771654"/>
            <a:ext cx="4876799" cy="3924300"/>
          </a:xfrm>
          <a:prstGeom prst="rect">
            <a:avLst/>
          </a:prstGeom>
        </p:spPr>
      </p:pic>
    </p:spTree>
    <p:extLst>
      <p:ext uri="{BB962C8B-B14F-4D97-AF65-F5344CB8AC3E}">
        <p14:creationId xmlns:p14="http://schemas.microsoft.com/office/powerpoint/2010/main" val="3448925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a:t>
            </a:r>
            <a:r>
              <a:rPr lang="en-US" dirty="0" err="1" smtClean="0"/>
              <a:t>PetaStore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
        <p:nvSpPr>
          <p:cNvPr id="6" name="Content Placeholder 2"/>
          <p:cNvSpPr txBox="1">
            <a:spLocks/>
          </p:cNvSpPr>
          <p:nvPr/>
        </p:nvSpPr>
        <p:spPr bwMode="auto">
          <a:xfrm>
            <a:off x="762000" y="1371600"/>
            <a:ext cx="7996238"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a:lstStyle>
          <a:p>
            <a:pPr>
              <a:buFont typeface="Wingdings" pitchFamily="2" charset="2"/>
              <a:buNone/>
            </a:pPr>
            <a:r>
              <a:rPr lang="en-US" kern="0" dirty="0" smtClean="0"/>
              <a:t>A mix of disk and tape, available to researchers at OU (and statewide), with a unique business model that makes        long term archival storage affordable.</a:t>
            </a:r>
          </a:p>
        </p:txBody>
      </p:sp>
      <p:pic>
        <p:nvPicPr>
          <p:cNvPr id="7" name="Picture 4" descr="http://www-03.ibm.com/systems/resources/systems_storage_tape_images_ts3500.jpg"/>
          <p:cNvPicPr>
            <a:picLocks noChangeAspect="1" noChangeArrowheads="1"/>
          </p:cNvPicPr>
          <p:nvPr/>
        </p:nvPicPr>
        <p:blipFill>
          <a:blip r:embed="rId2" cstate="print"/>
          <a:srcRect/>
          <a:stretch>
            <a:fillRect/>
          </a:stretch>
        </p:blipFill>
        <p:spPr bwMode="auto">
          <a:xfrm>
            <a:off x="5105400" y="3733800"/>
            <a:ext cx="1285875" cy="2143125"/>
          </a:xfrm>
          <a:prstGeom prst="rect">
            <a:avLst/>
          </a:prstGeom>
          <a:noFill/>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512"/>
            <a:ext cx="1142999" cy="278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899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22</a:t>
            </a:fld>
            <a:endParaRPr lang="en-US"/>
          </a:p>
        </p:txBody>
      </p:sp>
      <p:sp>
        <p:nvSpPr>
          <p:cNvPr id="776194" name="Rectangle 2"/>
          <p:cNvSpPr>
            <a:spLocks noGrp="1" noChangeArrowheads="1"/>
          </p:cNvSpPr>
          <p:nvPr>
            <p:ph type="title"/>
          </p:nvPr>
        </p:nvSpPr>
        <p:spPr/>
        <p:txBody>
          <a:bodyPr/>
          <a:lstStyle/>
          <a:p>
            <a:r>
              <a:rPr lang="en-US" sz="3600" dirty="0" smtClean="0"/>
              <a:t>OSCER Personnel</a:t>
            </a:r>
            <a:endParaRPr lang="en-US" sz="3600" dirty="0"/>
          </a:p>
        </p:txBody>
      </p:sp>
      <p:sp>
        <p:nvSpPr>
          <p:cNvPr id="776195" name="Rectangle 3"/>
          <p:cNvSpPr>
            <a:spLocks noGrp="1" noChangeArrowheads="1"/>
          </p:cNvSpPr>
          <p:nvPr>
            <p:ph type="body" idx="1"/>
          </p:nvPr>
        </p:nvSpPr>
        <p:spPr>
          <a:xfrm>
            <a:off x="609600" y="1371600"/>
            <a:ext cx="8174038" cy="4648200"/>
          </a:xfrm>
        </p:spPr>
        <p:txBody>
          <a:bodyPr/>
          <a:lstStyle/>
          <a:p>
            <a:r>
              <a:rPr lang="en-US" dirty="0" smtClean="0"/>
              <a:t>Director</a:t>
            </a:r>
            <a:r>
              <a:rPr lang="en-US" dirty="0"/>
              <a:t>: Henry Neeman</a:t>
            </a:r>
          </a:p>
          <a:p>
            <a:r>
              <a:rPr lang="en-US" dirty="0" smtClean="0"/>
              <a:t>Senior </a:t>
            </a:r>
            <a:r>
              <a:rPr lang="en-US" dirty="0" smtClean="0"/>
              <a:t>System </a:t>
            </a:r>
            <a:r>
              <a:rPr lang="en-US" dirty="0" smtClean="0"/>
              <a:t>Administrators: </a:t>
            </a:r>
            <a:r>
              <a:rPr lang="en-US" dirty="0"/>
              <a:t>David </a:t>
            </a:r>
            <a:r>
              <a:rPr lang="en-US" dirty="0" smtClean="0"/>
              <a:t>Akin, Brett Zimmerman</a:t>
            </a:r>
          </a:p>
          <a:p>
            <a:r>
              <a:rPr lang="en-US" dirty="0" err="1" smtClean="0"/>
              <a:t>Petascale</a:t>
            </a:r>
            <a:r>
              <a:rPr lang="en-US" dirty="0" smtClean="0"/>
              <a:t> Storage Administrator: Patrick Calhoun</a:t>
            </a:r>
          </a:p>
          <a:p>
            <a:r>
              <a:rPr lang="en-US" b="1" dirty="0" smtClean="0">
                <a:solidFill>
                  <a:srgbClr val="CC00CC"/>
                </a:solidFill>
              </a:rPr>
              <a:t>System Administrators: Kali McLennan, Jason </a:t>
            </a:r>
            <a:r>
              <a:rPr lang="en-US" b="1" dirty="0" err="1" smtClean="0">
                <a:solidFill>
                  <a:srgbClr val="CC00CC"/>
                </a:solidFill>
              </a:rPr>
              <a:t>Speckman</a:t>
            </a:r>
            <a:endParaRPr lang="en-US" b="1" dirty="0" smtClean="0">
              <a:solidFill>
                <a:srgbClr val="CC00CC"/>
              </a:solidFill>
            </a:endParaRPr>
          </a:p>
          <a:p>
            <a:r>
              <a:rPr lang="en-US" dirty="0" smtClean="0"/>
              <a:t>Research </a:t>
            </a:r>
            <a:r>
              <a:rPr lang="en-US" dirty="0" smtClean="0"/>
              <a:t>IT Coordinator: Debi </a:t>
            </a:r>
            <a:r>
              <a:rPr lang="en-US" dirty="0" err="1" smtClean="0"/>
              <a:t>Gentis</a:t>
            </a:r>
            <a:endParaRPr lang="en-US" dirty="0" smtClean="0"/>
          </a:p>
          <a:p>
            <a:r>
              <a:rPr lang="en-US" dirty="0" smtClean="0"/>
              <a:t>Associate </a:t>
            </a:r>
            <a:r>
              <a:rPr lang="en-US" dirty="0"/>
              <a:t>Director for Remote &amp; Heterogeneous Computing: Horst </a:t>
            </a:r>
            <a:r>
              <a:rPr lang="en-US" dirty="0" err="1"/>
              <a:t>Severini</a:t>
            </a:r>
            <a:endParaRPr lang="en-US" dirty="0"/>
          </a:p>
          <a:p>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Accomplishments</a:t>
            </a:r>
            <a:endParaRPr lang="en-US" sz="6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24</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err="1" smtClean="0"/>
              <a:t>OneOCII</a:t>
            </a:r>
            <a:r>
              <a:rPr lang="en-US" sz="3600" dirty="0" smtClean="0"/>
              <a:t> Outcomes: Research</a:t>
            </a:r>
            <a:endParaRPr lang="en-US" sz="3600" dirty="0"/>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a:t>
            </a:r>
            <a:r>
              <a:rPr lang="en-US" dirty="0" smtClean="0"/>
              <a:t>to OK institutions facilitated by </a:t>
            </a:r>
            <a:r>
              <a:rPr lang="en-US" dirty="0" err="1" smtClean="0"/>
              <a:t>OneOCII</a:t>
            </a:r>
            <a:r>
              <a:rPr lang="en-US" dirty="0" smtClean="0"/>
              <a:t> lead institutions (</a:t>
            </a:r>
            <a:r>
              <a:rPr lang="en-US" dirty="0"/>
              <a:t>Fall 2001- </a:t>
            </a:r>
            <a:r>
              <a:rPr lang="en-US" dirty="0" smtClean="0"/>
              <a:t>Summer 2013): </a:t>
            </a:r>
            <a:r>
              <a:rPr lang="en-US" b="1" dirty="0" smtClean="0"/>
              <a:t>$200M+</a:t>
            </a:r>
          </a:p>
          <a:p>
            <a:pPr>
              <a:spcBef>
                <a:spcPts val="0"/>
              </a:spcBef>
            </a:pPr>
            <a:r>
              <a:rPr lang="en-US" dirty="0" smtClean="0"/>
              <a:t>Funded projects facilitated: </a:t>
            </a:r>
            <a:r>
              <a:rPr lang="en-US" b="1" dirty="0" smtClean="0"/>
              <a:t>360</a:t>
            </a:r>
            <a:r>
              <a:rPr lang="en-US" b="1" dirty="0" smtClean="0"/>
              <a:t>+</a:t>
            </a:r>
          </a:p>
          <a:p>
            <a:pPr>
              <a:spcBef>
                <a:spcPts val="0"/>
              </a:spcBef>
            </a:pPr>
            <a:r>
              <a:rPr lang="en-US" dirty="0" smtClean="0"/>
              <a:t>OK </a:t>
            </a:r>
            <a:r>
              <a:rPr lang="en-US" dirty="0"/>
              <a:t>faculty and </a:t>
            </a:r>
            <a:r>
              <a:rPr lang="en-US" dirty="0" smtClean="0"/>
              <a:t>staff: </a:t>
            </a:r>
            <a:r>
              <a:rPr lang="en-US" b="1" dirty="0" smtClean="0"/>
              <a:t>200+ </a:t>
            </a:r>
            <a:r>
              <a:rPr lang="en-US" dirty="0"/>
              <a:t>in </a:t>
            </a:r>
            <a:r>
              <a:rPr lang="en-US" b="1" dirty="0" smtClean="0"/>
              <a:t>20+</a:t>
            </a:r>
            <a:r>
              <a:rPr lang="en-US" dirty="0" smtClean="0"/>
              <a:t> </a:t>
            </a:r>
            <a:r>
              <a:rPr lang="en-US" dirty="0"/>
              <a:t>academic </a:t>
            </a:r>
            <a:r>
              <a:rPr lang="en-US" dirty="0" smtClean="0"/>
              <a:t>disciplines</a:t>
            </a:r>
          </a:p>
          <a:p>
            <a:pPr>
              <a:spcBef>
                <a:spcPts val="0"/>
              </a:spcBef>
            </a:pPr>
            <a:r>
              <a:rPr lang="en-US" dirty="0" smtClean="0"/>
              <a:t>Specifically needed OneOCII just to be funded: </a:t>
            </a:r>
            <a:r>
              <a:rPr lang="en-US" b="1" dirty="0"/>
              <a:t>~</a:t>
            </a:r>
            <a:r>
              <a:rPr lang="en-US" b="1" dirty="0" smtClean="0"/>
              <a:t>$44M</a:t>
            </a:r>
          </a:p>
          <a:p>
            <a:pPr>
              <a:spcBef>
                <a:spcPts val="0"/>
              </a:spcBef>
              <a:buNone/>
            </a:pPr>
            <a:r>
              <a:rPr lang="en-US" b="1" dirty="0" smtClean="0"/>
              <a:t>	</a:t>
            </a:r>
            <a:r>
              <a:rPr lang="en-US" dirty="0" smtClean="0"/>
              <a:t>(necessary but far from sufficient)</a:t>
            </a:r>
            <a:endParaRPr lang="en-US" b="1" dirty="0" smtClean="0"/>
          </a:p>
          <a:p>
            <a:pPr lvl="1">
              <a:spcBef>
                <a:spcPts val="0"/>
              </a:spcBef>
            </a:pPr>
            <a:r>
              <a:rPr lang="en-US" sz="1300" dirty="0" smtClean="0"/>
              <a:t>NSF EPSCoR RII Track-1 (2008-13, OU+OSU): $15M</a:t>
            </a:r>
          </a:p>
          <a:p>
            <a:pPr lvl="1">
              <a:spcBef>
                <a:spcPts val="0"/>
              </a:spcBef>
            </a:pPr>
            <a:r>
              <a:rPr lang="en-US" sz="1300" dirty="0" smtClean="0"/>
              <a:t>NSF </a:t>
            </a:r>
            <a:r>
              <a:rPr lang="en-US" sz="1300" dirty="0" err="1" smtClean="0"/>
              <a:t>EPSCoR</a:t>
            </a:r>
            <a:r>
              <a:rPr lang="en-US" sz="1300" dirty="0" smtClean="0"/>
              <a:t> RII Track-1 (2013-18, </a:t>
            </a:r>
            <a:r>
              <a:rPr lang="en-US" sz="1300" dirty="0" err="1" smtClean="0"/>
              <a:t>OU+OSU+Noble</a:t>
            </a:r>
            <a:r>
              <a:rPr lang="en-US" sz="1300" dirty="0" smtClean="0"/>
              <a:t>)): $20M</a:t>
            </a:r>
          </a:p>
          <a:p>
            <a:pPr lvl="1">
              <a:spcBef>
                <a:spcPts val="0"/>
              </a:spcBef>
            </a:pPr>
            <a:r>
              <a:rPr lang="en-US" sz="1300" dirty="0" smtClean="0"/>
              <a:t>NSF EPSCoR RII Track-2 (OU+OSU+KU+KSU): $6M ($3M to OU+OSU)</a:t>
            </a:r>
          </a:p>
          <a:p>
            <a:pPr lvl="1">
              <a:spcBef>
                <a:spcPts val="0"/>
              </a:spcBef>
            </a:pPr>
            <a:r>
              <a:rPr lang="en-US" sz="1300" dirty="0" smtClean="0"/>
              <a:t>NSF EPSCoR RII C2 (</a:t>
            </a:r>
            <a:r>
              <a:rPr lang="en-US" sz="1300" dirty="0" err="1" smtClean="0"/>
              <a:t>OU+OSU+TU+LU+Noble+OneNet</a:t>
            </a:r>
            <a:r>
              <a:rPr lang="en-US" sz="1300" dirty="0" smtClean="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a:t>
            </a:r>
            <a:r>
              <a:rPr lang="en-US" sz="1300" dirty="0" smtClean="0">
                <a:solidFill>
                  <a:srgbClr val="000000"/>
                </a:solidFill>
              </a:rPr>
              <a:t>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marL="457200" lvl="1" indent="0">
              <a:spcBef>
                <a:spcPts val="0"/>
              </a:spcBef>
              <a:buNone/>
            </a:pPr>
            <a:endParaRPr lang="en-US" sz="1200" dirty="0">
              <a:solidFill>
                <a:srgbClr val="000000"/>
              </a:solidFill>
            </a:endParaRPr>
          </a:p>
          <a:p>
            <a:pPr>
              <a:spcBef>
                <a:spcPts val="0"/>
              </a:spcBef>
            </a:pPr>
            <a:r>
              <a:rPr lang="en-US" dirty="0" smtClean="0"/>
              <a:t>Publications facilitated: </a:t>
            </a:r>
            <a:r>
              <a:rPr lang="en-US" b="1" dirty="0" smtClean="0"/>
              <a:t>over </a:t>
            </a:r>
            <a:r>
              <a:rPr lang="en-US" b="1" dirty="0" smtClean="0"/>
              <a:t>20</a:t>
            </a:r>
            <a:r>
              <a:rPr lang="en-US" b="1" dirty="0" smtClean="0"/>
              <a:t>00</a:t>
            </a:r>
            <a:endParaRPr lang="en-US" b="1" dirty="0"/>
          </a:p>
        </p:txBody>
      </p:sp>
      <p:sp>
        <p:nvSpPr>
          <p:cNvPr id="3" name="TextBox 2"/>
          <p:cNvSpPr txBox="1"/>
          <p:nvPr/>
        </p:nvSpPr>
        <p:spPr>
          <a:xfrm>
            <a:off x="5753686" y="3322820"/>
            <a:ext cx="3074881" cy="1954381"/>
          </a:xfrm>
          <a:prstGeom prst="rect">
            <a:avLst/>
          </a:prstGeom>
          <a:noFill/>
        </p:spPr>
        <p:txBody>
          <a:bodyPr wrap="none" rtlCol="0">
            <a:spAutoFit/>
          </a:bodyPr>
          <a:lstStyle/>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smtClean="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smtClean="0">
                <a:solidFill>
                  <a:srgbClr val="000000"/>
                </a:solidFill>
                <a:latin typeface="Times New Roman"/>
              </a:rPr>
              <a:t>NSF </a:t>
            </a:r>
            <a:r>
              <a:rPr lang="en-US" sz="1300" kern="0" dirty="0">
                <a:solidFill>
                  <a:srgbClr val="000000"/>
                </a:solidFill>
                <a:latin typeface="Times New Roman"/>
              </a:rPr>
              <a:t>MRI (UCO): $304K</a:t>
            </a:r>
          </a:p>
          <a:p>
            <a:pPr marL="742950" lvl="1" indent="-285750" algn="l" eaLnBrk="0" hangingPunct="0">
              <a:spcBef>
                <a:spcPts val="0"/>
              </a:spcBef>
              <a:buClr>
                <a:srgbClr val="A50021"/>
              </a:buClr>
              <a:buSzPct val="55000"/>
              <a:buFont typeface="Wingdings" pitchFamily="2" charset="2"/>
              <a:buChar char="n"/>
            </a:pPr>
            <a:r>
              <a:rPr lang="en-US" sz="1300" kern="0" dirty="0" smtClean="0">
                <a:solidFill>
                  <a:srgbClr val="000000"/>
                </a:solidFill>
                <a:latin typeface="Times New Roman"/>
              </a:rPr>
              <a:t>NSF </a:t>
            </a:r>
            <a:r>
              <a:rPr lang="en-US" sz="1300" kern="0" dirty="0">
                <a:solidFill>
                  <a:srgbClr val="000000"/>
                </a:solidFill>
                <a:latin typeface="Times New Roman"/>
              </a:rPr>
              <a:t>MRI (TU): $</a:t>
            </a:r>
            <a:r>
              <a:rPr lang="en-US" sz="1300" kern="0" dirty="0" smtClean="0">
                <a:solidFill>
                  <a:srgbClr val="000000"/>
                </a:solidFill>
                <a:latin typeface="Times New Roman"/>
              </a:rPr>
              <a:t>180K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DOD DURIP (TU): </a:t>
            </a:r>
            <a:r>
              <a:rPr lang="en-US" sz="1300" dirty="0" smtClean="0">
                <a:solidFill>
                  <a:srgbClr val="000000"/>
                </a:solidFill>
              </a:rPr>
              <a:t>$200K</a:t>
            </a:r>
            <a:endParaRPr lang="en-US" sz="1300" dirty="0">
              <a:solidFill>
                <a:srgbClr val="000000"/>
              </a:solidFill>
            </a:endParaRPr>
          </a:p>
          <a:p>
            <a:pPr lvl="1" algn="l" eaLnBrk="0" hangingPunct="0">
              <a:spcBef>
                <a:spcPts val="0"/>
              </a:spcBef>
              <a:buClr>
                <a:srgbClr val="A50021"/>
              </a:buClr>
              <a:buSzPct val="55000"/>
            </a:pPr>
            <a:endParaRPr lang="en-US" sz="1200" kern="0" dirty="0">
              <a:solidFill>
                <a:srgbClr val="000000"/>
              </a:solidFill>
              <a:latin typeface="Times New Roman"/>
            </a:endParaRPr>
          </a:p>
          <a:p>
            <a:endParaRPr lang="en-US" dirty="0"/>
          </a:p>
        </p:txBody>
      </p:sp>
    </p:spTree>
    <p:extLst>
      <p:ext uri="{BB962C8B-B14F-4D97-AF65-F5344CB8AC3E}">
        <p14:creationId xmlns:p14="http://schemas.microsoft.com/office/powerpoint/2010/main" val="19024953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Outcomes: Education</a:t>
            </a:r>
            <a:endParaRPr lang="en-US" dirty="0"/>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smtClean="0"/>
              <a:t>Teaching: </a:t>
            </a:r>
            <a:r>
              <a:rPr lang="en-US" b="1" dirty="0"/>
              <a:t>9</a:t>
            </a:r>
            <a:r>
              <a:rPr lang="en-US" b="1" dirty="0" smtClean="0"/>
              <a:t> institutions including 3 MSIs</a:t>
            </a:r>
          </a:p>
          <a:p>
            <a:pPr>
              <a:spcBef>
                <a:spcPts val="0"/>
              </a:spcBef>
            </a:pPr>
            <a:r>
              <a:rPr lang="en-US" dirty="0" smtClean="0"/>
              <a:t>Taught parallel computing using </a:t>
            </a:r>
            <a:r>
              <a:rPr lang="en-US" dirty="0" err="1" smtClean="0"/>
              <a:t>OneOCII</a:t>
            </a:r>
            <a:r>
              <a:rPr lang="en-US" dirty="0" smtClean="0"/>
              <a:t> resources:</a:t>
            </a:r>
          </a:p>
          <a:p>
            <a:pPr lvl="1">
              <a:spcBef>
                <a:spcPts val="0"/>
              </a:spcBef>
            </a:pPr>
            <a:r>
              <a:rPr lang="en-US" sz="1800" u="sng" dirty="0" smtClean="0"/>
              <a:t>Cameron U</a:t>
            </a:r>
            <a:r>
              <a:rPr lang="en-US" sz="1800" dirty="0" smtClean="0"/>
              <a:t> – multiple times</a:t>
            </a:r>
          </a:p>
          <a:p>
            <a:pPr lvl="1">
              <a:spcBef>
                <a:spcPts val="0"/>
              </a:spcBef>
            </a:pPr>
            <a:r>
              <a:rPr lang="en-US" sz="1800" u="sng" dirty="0" smtClean="0"/>
              <a:t>East Central U</a:t>
            </a:r>
            <a:r>
              <a:rPr lang="en-US" sz="1800" dirty="0" smtClean="0"/>
              <a:t> (NASNI)</a:t>
            </a:r>
          </a:p>
          <a:p>
            <a:pPr lvl="1">
              <a:spcBef>
                <a:spcPts val="0"/>
              </a:spcBef>
            </a:pPr>
            <a:r>
              <a:rPr lang="en-US" sz="1800" u="sng" dirty="0" smtClean="0"/>
              <a:t>Oklahoma City U</a:t>
            </a:r>
            <a:r>
              <a:rPr lang="en-US" sz="1800" dirty="0" smtClean="0"/>
              <a:t> – multiple times</a:t>
            </a:r>
            <a:endParaRPr lang="en-US" sz="1800" u="sng" dirty="0" smtClean="0"/>
          </a:p>
          <a:p>
            <a:pPr>
              <a:spcBef>
                <a:spcPts val="0"/>
              </a:spcBef>
            </a:pPr>
            <a:r>
              <a:rPr lang="en-US" dirty="0" smtClean="0"/>
              <a:t>Taught parallel computing via LittleFe baby supercomputer and </a:t>
            </a:r>
            <a:r>
              <a:rPr lang="en-US" dirty="0" err="1" smtClean="0"/>
              <a:t>OneOCII</a:t>
            </a:r>
            <a:r>
              <a:rPr lang="en-US" dirty="0" smtClean="0"/>
              <a:t> resources:</a:t>
            </a:r>
          </a:p>
          <a:p>
            <a:pPr lvl="1">
              <a:spcBef>
                <a:spcPts val="0"/>
              </a:spcBef>
            </a:pPr>
            <a:r>
              <a:rPr lang="en-US" sz="1800" u="sng" dirty="0" smtClean="0"/>
              <a:t>Southeastern Oklahoma State U</a:t>
            </a:r>
            <a:r>
              <a:rPr lang="en-US" sz="1800" dirty="0" smtClean="0"/>
              <a:t> (NASNI) – 3 semester sequence, multiple times</a:t>
            </a:r>
          </a:p>
          <a:p>
            <a:pPr>
              <a:spcBef>
                <a:spcPts val="0"/>
              </a:spcBef>
            </a:pPr>
            <a:r>
              <a:rPr lang="en-US" dirty="0" smtClean="0"/>
              <a:t>Taught computational chemistry using </a:t>
            </a:r>
            <a:r>
              <a:rPr lang="en-US" dirty="0" err="1" smtClean="0"/>
              <a:t>OneOCII</a:t>
            </a:r>
            <a:r>
              <a:rPr lang="en-US" dirty="0" smtClean="0"/>
              <a:t> resources:</a:t>
            </a:r>
          </a:p>
          <a:p>
            <a:pPr lvl="1">
              <a:spcBef>
                <a:spcPts val="0"/>
              </a:spcBef>
            </a:pPr>
            <a:r>
              <a:rPr lang="en-US" sz="1800" u="sng" dirty="0" smtClean="0"/>
              <a:t>Northeastern State U</a:t>
            </a:r>
            <a:r>
              <a:rPr lang="en-US" sz="1800" dirty="0" smtClean="0"/>
              <a:t> (NASNI) – multiple times</a:t>
            </a:r>
          </a:p>
          <a:p>
            <a:pPr lvl="1">
              <a:spcBef>
                <a:spcPts val="0"/>
              </a:spcBef>
            </a:pPr>
            <a:r>
              <a:rPr lang="en-US" sz="1800" u="sng" dirty="0" smtClean="0"/>
              <a:t>Southern Nazarene U</a:t>
            </a:r>
          </a:p>
          <a:p>
            <a:pPr lvl="1">
              <a:spcBef>
                <a:spcPts val="0"/>
              </a:spcBef>
            </a:pPr>
            <a:r>
              <a:rPr lang="en-US" sz="1800" u="sng" dirty="0" smtClean="0"/>
              <a:t>Rogers State U</a:t>
            </a:r>
            <a:r>
              <a:rPr lang="en-US" sz="1800" dirty="0" smtClean="0"/>
              <a:t> – multiple times</a:t>
            </a:r>
            <a:endParaRPr lang="en-US" sz="1800" u="sng" dirty="0" smtClean="0"/>
          </a:p>
          <a:p>
            <a:pPr>
              <a:spcBef>
                <a:spcPts val="0"/>
              </a:spcBef>
            </a:pPr>
            <a:r>
              <a:rPr lang="en-US" dirty="0" smtClean="0"/>
              <a:t>Taught Bioinformatics using </a:t>
            </a:r>
            <a:r>
              <a:rPr lang="en-US" dirty="0" err="1" smtClean="0"/>
              <a:t>OneOCII</a:t>
            </a:r>
            <a:r>
              <a:rPr lang="en-US" dirty="0" smtClean="0"/>
              <a:t> resources:</a:t>
            </a:r>
          </a:p>
          <a:p>
            <a:pPr lvl="1">
              <a:spcBef>
                <a:spcPts val="0"/>
              </a:spcBef>
            </a:pPr>
            <a:r>
              <a:rPr lang="en-US" sz="1800" u="sng" dirty="0" smtClean="0"/>
              <a:t>U Tulsa</a:t>
            </a:r>
            <a:r>
              <a:rPr lang="en-US" sz="1800" dirty="0" smtClean="0"/>
              <a:t> – 2 semester sequence</a:t>
            </a:r>
            <a:endParaRPr lang="en-US" sz="1800" u="sng" dirty="0" smtClean="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21 2016</a:t>
            </a:r>
            <a:endParaRPr lang="en-US" dirty="0"/>
          </a:p>
        </p:txBody>
      </p:sp>
    </p:spTree>
    <p:extLst>
      <p:ext uri="{BB962C8B-B14F-4D97-AF65-F5344CB8AC3E}">
        <p14:creationId xmlns:p14="http://schemas.microsoft.com/office/powerpoint/2010/main" val="4139805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Outcomes: Resources</a:t>
            </a:r>
            <a:endParaRPr lang="en-US" dirty="0"/>
          </a:p>
        </p:txBody>
      </p:sp>
      <p:sp>
        <p:nvSpPr>
          <p:cNvPr id="3" name="Content Placeholder 2"/>
          <p:cNvSpPr>
            <a:spLocks noGrp="1"/>
          </p:cNvSpPr>
          <p:nvPr>
            <p:ph idx="1"/>
          </p:nvPr>
        </p:nvSpPr>
        <p:spPr>
          <a:xfrm>
            <a:off x="609600" y="1135063"/>
            <a:ext cx="7848600" cy="4884737"/>
          </a:xfrm>
        </p:spPr>
        <p:txBody>
          <a:bodyPr/>
          <a:lstStyle/>
          <a:p>
            <a:pPr>
              <a:spcBef>
                <a:spcPts val="0"/>
              </a:spcBef>
              <a:buNone/>
            </a:pPr>
            <a:r>
              <a:rPr lang="en-US" dirty="0"/>
              <a:t>7</a:t>
            </a:r>
            <a:r>
              <a:rPr lang="en-US" dirty="0" smtClean="0"/>
              <a:t> institutions including 2 MSIs, plus C2 institutions</a:t>
            </a:r>
          </a:p>
          <a:p>
            <a:pPr>
              <a:spcBef>
                <a:spcPts val="0"/>
              </a:spcBef>
            </a:pPr>
            <a:r>
              <a:rPr lang="en-US" dirty="0" smtClean="0"/>
              <a:t>NSF Major Research Instrumentation grants: $2.9M</a:t>
            </a:r>
          </a:p>
          <a:p>
            <a:pPr lvl="1">
              <a:spcBef>
                <a:spcPts val="0"/>
              </a:spcBef>
            </a:pPr>
            <a:r>
              <a:rPr lang="en-US" sz="1600" u="sng" dirty="0" smtClean="0"/>
              <a:t>OU</a:t>
            </a:r>
            <a:r>
              <a:rPr lang="en-US" sz="1600" dirty="0" smtClean="0"/>
              <a:t>: Oklahoma  PetaStore, $793K (in production)</a:t>
            </a:r>
          </a:p>
          <a:p>
            <a:pPr lvl="1">
              <a:spcBef>
                <a:spcPts val="0"/>
              </a:spcBef>
            </a:pPr>
            <a:r>
              <a:rPr lang="en-US" sz="1600" u="sng" dirty="0" smtClean="0"/>
              <a:t>Oklahoma State U</a:t>
            </a:r>
            <a:r>
              <a:rPr lang="en-US" sz="1600" dirty="0" smtClean="0"/>
              <a:t>:  Cowboy cluster, $909K (in production),  				</a:t>
            </a:r>
            <a:r>
              <a:rPr lang="en-US" sz="1600" dirty="0"/>
              <a:t> </a:t>
            </a:r>
            <a:r>
              <a:rPr lang="en-US" sz="1600" dirty="0" smtClean="0"/>
              <a:t>Pistol Pete cluster, $950K (new award)</a:t>
            </a:r>
          </a:p>
          <a:p>
            <a:pPr lvl="1">
              <a:spcBef>
                <a:spcPts val="0"/>
              </a:spcBef>
            </a:pPr>
            <a:r>
              <a:rPr lang="en-US" sz="1600" u="sng" dirty="0" smtClean="0"/>
              <a:t>Langston U</a:t>
            </a:r>
            <a:r>
              <a:rPr lang="en-US" sz="1600" dirty="0" smtClean="0"/>
              <a:t>: cluster, $250K (in production)</a:t>
            </a:r>
          </a:p>
          <a:p>
            <a:pPr lvl="1">
              <a:spcBef>
                <a:spcPts val="0"/>
              </a:spcBef>
            </a:pPr>
            <a:r>
              <a:rPr lang="en-US" sz="1600" u="sng" dirty="0" smtClean="0"/>
              <a:t>U Central Oklahoma</a:t>
            </a:r>
            <a:r>
              <a:rPr lang="en-US" sz="1600" dirty="0" smtClean="0"/>
              <a:t>: cluster, $304K (in production)</a:t>
            </a:r>
          </a:p>
          <a:p>
            <a:pPr lvl="1">
              <a:spcBef>
                <a:spcPts val="0"/>
              </a:spcBef>
            </a:pPr>
            <a:r>
              <a:rPr lang="en-US" sz="1600" u="sng" dirty="0" smtClean="0"/>
              <a:t>U Tulsa</a:t>
            </a:r>
            <a:r>
              <a:rPr lang="en-US" sz="1600" dirty="0" smtClean="0"/>
              <a:t>: clusters, $180K + $200K</a:t>
            </a:r>
          </a:p>
          <a:p>
            <a:pPr>
              <a:spcBef>
                <a:spcPts val="0"/>
              </a:spcBef>
            </a:pPr>
            <a:r>
              <a:rPr lang="en-US" sz="2100" dirty="0" smtClean="0"/>
              <a:t>Defense University Research Instrumentation Program</a:t>
            </a:r>
          </a:p>
          <a:p>
            <a:pPr lvl="1">
              <a:spcBef>
                <a:spcPts val="0"/>
              </a:spcBef>
            </a:pPr>
            <a:r>
              <a:rPr lang="en-US" sz="1600" u="sng" dirty="0" smtClean="0"/>
              <a:t>U Tulsa</a:t>
            </a:r>
            <a:r>
              <a:rPr lang="en-US" sz="1600" dirty="0" smtClean="0"/>
              <a:t>: cluster, $200K</a:t>
            </a:r>
          </a:p>
          <a:p>
            <a:pPr>
              <a:spcBef>
                <a:spcPts val="0"/>
              </a:spcBef>
            </a:pPr>
            <a:r>
              <a:rPr lang="en-US" dirty="0" smtClean="0"/>
              <a:t>LittleFe baby supercomputer grants ($2520 each)</a:t>
            </a:r>
          </a:p>
          <a:p>
            <a:pPr lvl="1">
              <a:spcBef>
                <a:spcPts val="0"/>
              </a:spcBef>
            </a:pPr>
            <a:r>
              <a:rPr lang="en-US" sz="1600" u="sng" dirty="0" smtClean="0"/>
              <a:t>OU</a:t>
            </a:r>
            <a:r>
              <a:rPr lang="en-US" sz="1600" dirty="0" smtClean="0"/>
              <a:t>: Ron Barnes</a:t>
            </a:r>
          </a:p>
          <a:p>
            <a:pPr lvl="1">
              <a:spcBef>
                <a:spcPts val="0"/>
              </a:spcBef>
            </a:pPr>
            <a:r>
              <a:rPr lang="en-US" sz="1600" u="sng" dirty="0" smtClean="0"/>
              <a:t>Oklahoma City U</a:t>
            </a:r>
            <a:r>
              <a:rPr lang="en-US" sz="1600" dirty="0" smtClean="0"/>
              <a:t>: Larry Sells &amp; John </a:t>
            </a:r>
            <a:r>
              <a:rPr lang="en-US" sz="1600" dirty="0" err="1" smtClean="0"/>
              <a:t>Goulden</a:t>
            </a:r>
            <a:endParaRPr lang="en-US" sz="1600" dirty="0" smtClean="0"/>
          </a:p>
          <a:p>
            <a:pPr lvl="1">
              <a:spcBef>
                <a:spcPts val="0"/>
              </a:spcBef>
            </a:pPr>
            <a:r>
              <a:rPr lang="en-US" sz="1600" u="sng" dirty="0" smtClean="0"/>
              <a:t>Southeastern Oklahoma State U</a:t>
            </a:r>
            <a:r>
              <a:rPr lang="en-US" sz="1600" dirty="0" smtClean="0"/>
              <a:t>: Mike Morris &amp; Karl </a:t>
            </a:r>
            <a:r>
              <a:rPr lang="en-US" sz="1600" dirty="0" err="1" smtClean="0"/>
              <a:t>Frinkle</a:t>
            </a:r>
            <a:endParaRPr lang="en-US" sz="1600" dirty="0" smtClean="0"/>
          </a:p>
          <a:p>
            <a:pPr>
              <a:spcBef>
                <a:spcPts val="0"/>
              </a:spcBef>
            </a:pPr>
            <a:r>
              <a:rPr lang="en-US" dirty="0" smtClean="0"/>
              <a:t>Networking</a:t>
            </a:r>
          </a:p>
          <a:p>
            <a:pPr lvl="1">
              <a:spcBef>
                <a:spcPts val="0"/>
              </a:spcBef>
            </a:pPr>
            <a:r>
              <a:rPr lang="en-US" sz="1600" dirty="0" smtClean="0"/>
              <a:t>NSF EPSCoR RII C2 grant: $1.17M</a:t>
            </a:r>
          </a:p>
          <a:p>
            <a:pPr lvl="1">
              <a:spcBef>
                <a:spcPts val="0"/>
              </a:spcBef>
            </a:pPr>
            <a:r>
              <a:rPr lang="en-US" sz="1600" dirty="0" smtClean="0"/>
              <a:t>NSF CC-NIE grant: $500K</a:t>
            </a:r>
          </a:p>
          <a:p>
            <a:pPr lvl="1">
              <a:spcBef>
                <a:spcPts val="0"/>
              </a:spcBef>
            </a:pPr>
            <a:r>
              <a:rPr lang="en-US" sz="1600" dirty="0" smtClean="0"/>
              <a:t>NSF CC*IIE grant: $400K</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21 2016</a:t>
            </a:r>
            <a:endParaRPr lang="en-US" dirty="0"/>
          </a:p>
        </p:txBody>
      </p:sp>
    </p:spTree>
    <p:extLst>
      <p:ext uri="{BB962C8B-B14F-4D97-AF65-F5344CB8AC3E}">
        <p14:creationId xmlns:p14="http://schemas.microsoft.com/office/powerpoint/2010/main" val="27573291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a:t>
            </a:r>
            <a:r>
              <a:rPr lang="en-US" dirty="0" err="1" smtClean="0"/>
              <a:t>OneOCII</a:t>
            </a:r>
            <a:r>
              <a:rPr lang="en-US" dirty="0" smtClean="0"/>
              <a:t> CI Grants</a:t>
            </a:r>
            <a:endParaRPr lang="en-US" dirty="0"/>
          </a:p>
        </p:txBody>
      </p:sp>
      <p:sp>
        <p:nvSpPr>
          <p:cNvPr id="3" name="Content Placeholder 2"/>
          <p:cNvSpPr>
            <a:spLocks noGrp="1"/>
          </p:cNvSpPr>
          <p:nvPr>
            <p:ph idx="1"/>
          </p:nvPr>
        </p:nvSpPr>
        <p:spPr>
          <a:xfrm>
            <a:off x="381000" y="1246312"/>
            <a:ext cx="8402638" cy="4648200"/>
          </a:xfrm>
        </p:spPr>
        <p:txBody>
          <a:bodyPr/>
          <a:lstStyle/>
          <a:p>
            <a:pPr marL="0" indent="0">
              <a:spcBef>
                <a:spcPts val="0"/>
              </a:spcBef>
              <a:buClrTx/>
              <a:buSzPct val="100000"/>
              <a:buNone/>
            </a:pPr>
            <a:r>
              <a:rPr lang="en-US" sz="1600" b="1" dirty="0" smtClean="0"/>
              <a:t>COMPLETED</a:t>
            </a:r>
            <a:endParaRPr lang="en-US" sz="1150" b="1" dirty="0" smtClean="0"/>
          </a:p>
          <a:p>
            <a:pPr>
              <a:spcBef>
                <a:spcPts val="0"/>
              </a:spcBef>
              <a:buClrTx/>
              <a:buSzPct val="100000"/>
              <a:buFont typeface="+mj-lt"/>
              <a:buAutoNum type="arabicPeriod"/>
            </a:pPr>
            <a:r>
              <a:rPr lang="en-US" sz="1150" dirty="0" smtClean="0"/>
              <a:t>Grant </a:t>
            </a:r>
            <a:r>
              <a:rPr lang="en-US" sz="1150" dirty="0"/>
              <a:t>No. EPS-0919466, “A </a:t>
            </a:r>
            <a:r>
              <a:rPr lang="en-US" sz="1150" dirty="0" err="1"/>
              <a:t>cyberCommons</a:t>
            </a:r>
            <a:r>
              <a:rPr lang="en-US" sz="1150" dirty="0"/>
              <a:t> for Ecological </a:t>
            </a:r>
            <a:r>
              <a:rPr lang="en-US" sz="1150" dirty="0" smtClean="0"/>
              <a:t>Forecasting,” OU+OSU+KU+KSU, $6M, </a:t>
            </a:r>
            <a:r>
              <a:rPr lang="en-US" sz="1150" b="1" dirty="0" smtClean="0"/>
              <a:t>COMPLETED</a:t>
            </a:r>
            <a:endParaRPr lang="en-US" sz="1150" b="1" dirty="0"/>
          </a:p>
          <a:p>
            <a:pPr>
              <a:spcBef>
                <a:spcPts val="0"/>
              </a:spcBef>
              <a:buClrTx/>
              <a:buSzPct val="100000"/>
              <a:buFont typeface="+mj-lt"/>
              <a:buAutoNum type="arabicPeriod"/>
            </a:pPr>
            <a:r>
              <a:rPr lang="en-US" sz="1150" dirty="0"/>
              <a:t>Grant No. EPS-1006919, “Oklahoma Optical </a:t>
            </a:r>
            <a:r>
              <a:rPr lang="en-US" sz="1150" dirty="0" smtClean="0"/>
              <a:t>Initiative,” </a:t>
            </a:r>
            <a:r>
              <a:rPr lang="en-US" sz="1150" dirty="0" err="1" smtClean="0"/>
              <a:t>OU+OSU+Noble+TU+LU+OneNet</a:t>
            </a:r>
            <a:r>
              <a:rPr lang="en-US" sz="1150" dirty="0" smtClean="0"/>
              <a:t>, $1.17M, </a:t>
            </a:r>
            <a:r>
              <a:rPr lang="en-US" sz="1150" b="1" dirty="0" smtClean="0"/>
              <a:t>COMPLETED</a:t>
            </a:r>
            <a:endParaRPr lang="en-US" sz="1150" b="1" dirty="0"/>
          </a:p>
          <a:p>
            <a:pPr>
              <a:spcBef>
                <a:spcPts val="0"/>
              </a:spcBef>
              <a:buClrTx/>
              <a:buSzPct val="100000"/>
              <a:buFont typeface="+mj-lt"/>
              <a:buAutoNum type="arabicPeriod"/>
            </a:pPr>
            <a:r>
              <a:rPr lang="en-US" sz="1150" dirty="0"/>
              <a:t>Grant No. OCI-10310029, “MRI: Acquisition of Extensible </a:t>
            </a:r>
            <a:r>
              <a:rPr lang="en-US" sz="1150" dirty="0" err="1"/>
              <a:t>Petascale</a:t>
            </a:r>
            <a:r>
              <a:rPr lang="en-US" sz="1150" dirty="0"/>
              <a:t> Storage for Data Intensive </a:t>
            </a:r>
            <a:r>
              <a:rPr lang="en-US" sz="1150" dirty="0" smtClean="0"/>
              <a:t>Research,” OU, $793K</a:t>
            </a:r>
            <a:endParaRPr lang="en-US" sz="1150" b="1" dirty="0"/>
          </a:p>
          <a:p>
            <a:pPr>
              <a:spcBef>
                <a:spcPts val="0"/>
              </a:spcBef>
              <a:buClrTx/>
              <a:buSzPct val="100000"/>
              <a:buFont typeface="+mj-lt"/>
              <a:buAutoNum type="arabicPeriod"/>
            </a:pPr>
            <a:r>
              <a:rPr lang="en-US" sz="1150" dirty="0"/>
              <a:t>Grant No. OCI-1126330, “Acquisition of a High Performance Compute Cluster for Multidisciplinary </a:t>
            </a:r>
            <a:r>
              <a:rPr lang="en-US" sz="1150" dirty="0" smtClean="0"/>
              <a:t>Research,” OSU, $908K</a:t>
            </a:r>
            <a:endParaRPr lang="en-US" sz="1150" b="1" dirty="0"/>
          </a:p>
          <a:p>
            <a:pPr>
              <a:spcBef>
                <a:spcPts val="0"/>
              </a:spcBef>
              <a:buClrTx/>
              <a:buSzPct val="100000"/>
              <a:buFont typeface="+mj-lt"/>
              <a:buAutoNum type="arabicPeriod"/>
            </a:pPr>
            <a:r>
              <a:rPr lang="en-US" sz="1150" dirty="0"/>
              <a:t>Grant No. ACI- 1229107, “Acquisition of a High Performance Computing Cluster for Research and </a:t>
            </a:r>
            <a:r>
              <a:rPr lang="en-US" sz="1150" dirty="0" smtClean="0"/>
              <a:t>Education,” LU, $250</a:t>
            </a:r>
            <a:endParaRPr lang="en-US" sz="1150" b="1" dirty="0" smtClean="0"/>
          </a:p>
          <a:p>
            <a:pPr marL="0" indent="0">
              <a:spcBef>
                <a:spcPts val="0"/>
              </a:spcBef>
              <a:buClrTx/>
              <a:buSzPct val="100000"/>
              <a:buNone/>
            </a:pPr>
            <a:r>
              <a:rPr lang="en-US" sz="1600" b="1" dirty="0" smtClean="0"/>
              <a:t>ONGOING</a:t>
            </a:r>
            <a:endParaRPr lang="en-US" sz="1600" b="1" dirty="0"/>
          </a:p>
          <a:p>
            <a:pPr>
              <a:spcBef>
                <a:spcPts val="0"/>
              </a:spcBef>
              <a:buClrTx/>
              <a:buSzPct val="100000"/>
              <a:buFont typeface="+mj-lt"/>
              <a:buAutoNum type="arabicPeriod"/>
            </a:pPr>
            <a:r>
              <a:rPr lang="en-US" sz="1150" dirty="0" smtClean="0"/>
              <a:t>Grant </a:t>
            </a:r>
            <a:r>
              <a:rPr lang="en-US" sz="1150" dirty="0"/>
              <a:t>No. ACI-1341028, “</a:t>
            </a:r>
            <a:r>
              <a:rPr lang="en-US" sz="1150" dirty="0" err="1"/>
              <a:t>OneOklahoma</a:t>
            </a:r>
            <a:r>
              <a:rPr lang="en-US" sz="1150" dirty="0"/>
              <a:t> Friction Free </a:t>
            </a:r>
            <a:r>
              <a:rPr lang="en-US" sz="1150" dirty="0" smtClean="0"/>
              <a:t>Network,” </a:t>
            </a:r>
            <a:r>
              <a:rPr lang="en-US" sz="1150" dirty="0" err="1" smtClean="0"/>
              <a:t>OU+OSU+LU+OII+UCO+OneNet</a:t>
            </a:r>
            <a:r>
              <a:rPr lang="en-US" sz="1150" dirty="0" smtClean="0"/>
              <a:t>, $500K</a:t>
            </a:r>
            <a:endParaRPr lang="en-US" sz="1150" dirty="0"/>
          </a:p>
          <a:p>
            <a:pPr>
              <a:spcBef>
                <a:spcPts val="0"/>
              </a:spcBef>
              <a:buClrTx/>
              <a:buSzPct val="100000"/>
              <a:buFont typeface="+mj-lt"/>
              <a:buAutoNum type="arabicPeriod"/>
            </a:pPr>
            <a:r>
              <a:rPr lang="en-US" sz="1150" dirty="0"/>
              <a:t>Grant No. ACI-1440783, “A Model for Advanced Cyberinfrastructure Research and Education </a:t>
            </a:r>
            <a:r>
              <a:rPr lang="en-US" sz="1150" dirty="0" smtClean="0"/>
              <a:t>Facilitators,” OU, $400K</a:t>
            </a:r>
          </a:p>
          <a:p>
            <a:pPr>
              <a:spcBef>
                <a:spcPts val="0"/>
              </a:spcBef>
              <a:buClrTx/>
              <a:buSzPct val="100000"/>
              <a:buFont typeface="+mj-lt"/>
              <a:buAutoNum type="arabicPeriod"/>
            </a:pPr>
            <a:r>
              <a:rPr lang="en-US" sz="1150" dirty="0" smtClean="0"/>
              <a:t>Grant </a:t>
            </a:r>
            <a:r>
              <a:rPr lang="en-US" sz="1150" dirty="0"/>
              <a:t>No. ACI-1440774, </a:t>
            </a:r>
            <a:r>
              <a:rPr lang="en-US" sz="1150" dirty="0" smtClean="0"/>
              <a:t>“ENCITE: </a:t>
            </a:r>
            <a:r>
              <a:rPr lang="en-US" sz="1150" dirty="0" err="1" smtClean="0"/>
              <a:t>ENabling</a:t>
            </a:r>
            <a:r>
              <a:rPr lang="en-US" sz="1150" dirty="0" smtClean="0"/>
              <a:t> </a:t>
            </a:r>
            <a:r>
              <a:rPr lang="en-US" sz="1150" dirty="0"/>
              <a:t>CyberInfrastructure via Training and </a:t>
            </a:r>
            <a:r>
              <a:rPr lang="en-US" sz="1150" dirty="0" smtClean="0"/>
              <a:t>Engagement,” </a:t>
            </a:r>
            <a:r>
              <a:rPr lang="en-US" sz="1150" dirty="0" err="1" smtClean="0"/>
              <a:t>OneNet+GPN</a:t>
            </a:r>
            <a:r>
              <a:rPr lang="en-US" sz="1150" dirty="0" smtClean="0"/>
              <a:t>, $130K</a:t>
            </a:r>
            <a:endParaRPr lang="en-US" sz="1150" dirty="0"/>
          </a:p>
          <a:p>
            <a:pPr>
              <a:spcBef>
                <a:spcPts val="0"/>
              </a:spcBef>
              <a:buClrTx/>
              <a:buSzPct val="100000"/>
              <a:buFont typeface="+mj-lt"/>
              <a:buAutoNum type="arabicPeriod"/>
            </a:pPr>
            <a:r>
              <a:rPr lang="en-US" sz="1150" dirty="0" smtClean="0"/>
              <a:t>Grant No. ACI-1429702, “MRI: Acquisition of a High Performance Computing Cluster for Research at a Predominantly Undergraduate Institution,” UCO, $304K -- </a:t>
            </a:r>
            <a:r>
              <a:rPr lang="en-US" sz="1150" b="1" dirty="0" smtClean="0"/>
              <a:t>RECENT RIBBON CUTTING</a:t>
            </a:r>
          </a:p>
          <a:p>
            <a:pPr>
              <a:spcBef>
                <a:spcPts val="0"/>
              </a:spcBef>
              <a:buClrTx/>
              <a:buSzPct val="100000"/>
              <a:buFont typeface="+mj-lt"/>
              <a:buAutoNum type="arabicPeriod"/>
            </a:pPr>
            <a:r>
              <a:rPr lang="en-US" sz="1150" dirty="0" smtClean="0"/>
              <a:t>Grant No. </a:t>
            </a:r>
            <a:r>
              <a:rPr lang="en-US" sz="1150" dirty="0"/>
              <a:t>ACI-1531128, “MRI: Acquisition of Shared High Performance Compute Cluster for Multidisciplinary Computational and Data-Intensive </a:t>
            </a:r>
            <a:r>
              <a:rPr lang="en-US" sz="1150" dirty="0" smtClean="0"/>
              <a:t>Research,” OSU, $950K</a:t>
            </a:r>
            <a:endParaRPr lang="en-US" sz="1150" dirty="0"/>
          </a:p>
          <a:p>
            <a:pPr>
              <a:spcBef>
                <a:spcPts val="0"/>
              </a:spcBef>
              <a:buClrTx/>
              <a:buSzPct val="100000"/>
              <a:buFont typeface="+mj-lt"/>
              <a:buAutoNum type="arabicPeriod"/>
            </a:pPr>
            <a:r>
              <a:rPr lang="en-US" sz="1150" dirty="0" smtClean="0"/>
              <a:t>Grant No. ?, </a:t>
            </a:r>
            <a:r>
              <a:rPr lang="en-US" sz="1150" dirty="0"/>
              <a:t>“DURIP-ARO: Heterogeneous Cluster for Cyber-Physical System Security </a:t>
            </a:r>
            <a:r>
              <a:rPr lang="en-US" sz="1150" dirty="0" smtClean="0"/>
              <a:t>Analytics,” TU, $200K</a:t>
            </a:r>
          </a:p>
          <a:p>
            <a:pPr>
              <a:spcBef>
                <a:spcPts val="0"/>
              </a:spcBef>
              <a:buClrTx/>
              <a:buSzPct val="100000"/>
              <a:buFont typeface="+mj-lt"/>
              <a:buAutoNum type="arabicPeriod"/>
            </a:pPr>
            <a:r>
              <a:rPr lang="en-US" sz="1150" dirty="0" smtClean="0"/>
              <a:t>Grant No. </a:t>
            </a:r>
            <a:r>
              <a:rPr lang="en-US" sz="1150" dirty="0"/>
              <a:t>CNS-1531270, “MRI: Development of Heterogeneous Cluster for Cyber-Physical System Hybrid </a:t>
            </a:r>
            <a:r>
              <a:rPr lang="en-US" sz="1150" dirty="0" smtClean="0"/>
              <a:t>Analytics,” TU, $180K</a:t>
            </a:r>
          </a:p>
          <a:p>
            <a:pPr marL="0" indent="0">
              <a:spcBef>
                <a:spcPts val="0"/>
              </a:spcBef>
              <a:buClrTx/>
              <a:buSzPct val="100000"/>
              <a:buNone/>
            </a:pPr>
            <a:r>
              <a:rPr lang="en-US" sz="2200" b="1" u="sng" dirty="0" smtClean="0"/>
              <a:t>TOTAL to OK under OCII/OneOCII</a:t>
            </a:r>
            <a:r>
              <a:rPr lang="en-US" sz="2200" dirty="0" smtClean="0"/>
              <a:t>: Sep 2008-Apr 2016:</a:t>
            </a:r>
          </a:p>
          <a:p>
            <a:pPr marL="0" indent="0">
              <a:spcBef>
                <a:spcPts val="0"/>
              </a:spcBef>
              <a:buClrTx/>
              <a:buSzPct val="100000"/>
              <a:buNone/>
            </a:pPr>
            <a:r>
              <a:rPr lang="en-US" sz="2200" dirty="0" smtClean="0"/>
              <a:t>$8.8M in 12 CI grants to 8 OK </a:t>
            </a:r>
            <a:r>
              <a:rPr lang="en-US" dirty="0" smtClean="0"/>
              <a:t>institutions</a:t>
            </a:r>
            <a:r>
              <a:rPr lang="en-US" sz="2200" dirty="0"/>
              <a:t> </a:t>
            </a:r>
            <a:r>
              <a:rPr lang="en-US" sz="2200" dirty="0" smtClean="0"/>
              <a:t>(OU, OSU, TU, LU, UCO, OII, Noble, OneNet)</a:t>
            </a:r>
          </a:p>
          <a:p>
            <a:pPr marL="0" indent="0">
              <a:spcBef>
                <a:spcPts val="0"/>
              </a:spcBef>
              <a:buClrTx/>
              <a:buSzPct val="100000"/>
              <a:buNone/>
            </a:pPr>
            <a:r>
              <a:rPr lang="en-US" sz="2200" dirty="0" smtClean="0"/>
              <a:t>(average of $1.25M per year in new CI grants to OK institutions)</a:t>
            </a:r>
          </a:p>
          <a:p>
            <a:pPr marL="0" indent="0">
              <a:spcBef>
                <a:spcPts val="0"/>
              </a:spcBef>
              <a:buClrTx/>
              <a:buSzPct val="100000"/>
              <a:buNone/>
            </a:pPr>
            <a:r>
              <a:rPr lang="en-US" sz="2200" b="1" dirty="0" smtClean="0"/>
              <a:t>Comparison: 2001-2008: $722K (3 grants) TOTAL (1/12 as much)</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27</a:t>
            </a:fld>
            <a:endParaRPr lang="en-US"/>
          </a:p>
        </p:txBody>
      </p:sp>
    </p:spTree>
    <p:extLst>
      <p:ext uri="{BB962C8B-B14F-4D97-AF65-F5344CB8AC3E}">
        <p14:creationId xmlns:p14="http://schemas.microsoft.com/office/powerpoint/2010/main" val="27167975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Grants That Needed OCII/</a:t>
            </a:r>
            <a:r>
              <a:rPr lang="en-US" sz="3900" dirty="0" err="1" smtClean="0"/>
              <a:t>OneOCII</a:t>
            </a:r>
            <a:endParaRPr lang="en-US" sz="3900" dirty="0"/>
          </a:p>
        </p:txBody>
      </p:sp>
      <p:sp>
        <p:nvSpPr>
          <p:cNvPr id="3" name="Content Placeholder 2"/>
          <p:cNvSpPr>
            <a:spLocks noGrp="1"/>
          </p:cNvSpPr>
          <p:nvPr>
            <p:ph idx="1"/>
          </p:nvPr>
        </p:nvSpPr>
        <p:spPr>
          <a:xfrm>
            <a:off x="381000" y="1371600"/>
            <a:ext cx="8402638" cy="4648200"/>
          </a:xfrm>
        </p:spPr>
        <p:txBody>
          <a:bodyPr/>
          <a:lstStyle/>
          <a:p>
            <a:pPr marL="0" indent="0">
              <a:spcBef>
                <a:spcPts val="0"/>
              </a:spcBef>
              <a:buNone/>
            </a:pPr>
            <a:r>
              <a:rPr lang="en-US" sz="1600" b="1" dirty="0" smtClean="0"/>
              <a:t>COMPLETED</a:t>
            </a:r>
          </a:p>
          <a:p>
            <a:pPr>
              <a:spcBef>
                <a:spcPts val="0"/>
              </a:spcBef>
            </a:pPr>
            <a:r>
              <a:rPr lang="en-US" sz="1600" dirty="0" smtClean="0"/>
              <a:t>Grant No. </a:t>
            </a:r>
            <a:r>
              <a:rPr lang="en-US" sz="1600" dirty="0"/>
              <a:t>EPS-0814361, “"Building Oklahoma's Leadership Role in Cellulosic </a:t>
            </a:r>
            <a:r>
              <a:rPr lang="en-US" sz="1600" dirty="0" smtClean="0"/>
              <a:t>Bioenergy,” OU+OSU, $15M</a:t>
            </a:r>
          </a:p>
          <a:p>
            <a:pPr marL="0" indent="0">
              <a:spcBef>
                <a:spcPts val="0"/>
              </a:spcBef>
              <a:buNone/>
            </a:pPr>
            <a:r>
              <a:rPr lang="en-US" sz="1600" b="1" dirty="0" smtClean="0"/>
              <a:t>ONGOING</a:t>
            </a:r>
          </a:p>
          <a:p>
            <a:pPr>
              <a:spcBef>
                <a:spcPts val="0"/>
              </a:spcBef>
            </a:pPr>
            <a:r>
              <a:rPr lang="en-US" sz="1600" dirty="0" smtClean="0"/>
              <a:t>Grant </a:t>
            </a:r>
            <a:r>
              <a:rPr lang="en-US" sz="1600" dirty="0"/>
              <a:t>No. EPS-1301789, “Adapting Socio-ecological Systems to Increased Climate </a:t>
            </a:r>
            <a:r>
              <a:rPr lang="en-US" sz="1600" dirty="0" smtClean="0"/>
              <a:t>Variability,” </a:t>
            </a:r>
            <a:r>
              <a:rPr lang="en-US" sz="1600" dirty="0" err="1" smtClean="0"/>
              <a:t>OU+OSU+TU+Noble</a:t>
            </a:r>
            <a:r>
              <a:rPr lang="en-US" sz="1600" dirty="0" smtClean="0"/>
              <a:t>, $20M</a:t>
            </a:r>
          </a:p>
          <a:p>
            <a:pPr marL="0" indent="0">
              <a:spcBef>
                <a:spcPts val="0"/>
              </a:spcBef>
              <a:buNone/>
            </a:pPr>
            <a:endParaRPr lang="en-US" sz="1600" dirty="0"/>
          </a:p>
          <a:p>
            <a:pPr marL="0" indent="0">
              <a:spcBef>
                <a:spcPts val="0"/>
              </a:spcBef>
              <a:buNone/>
            </a:pPr>
            <a:r>
              <a:rPr lang="en-US" b="1" u="sng" dirty="0"/>
              <a:t>TOTAL under OCII/</a:t>
            </a:r>
            <a:r>
              <a:rPr lang="en-US" b="1" u="sng" dirty="0" err="1"/>
              <a:t>OneOCII</a:t>
            </a:r>
            <a:r>
              <a:rPr lang="en-US" dirty="0"/>
              <a:t>: </a:t>
            </a:r>
            <a:r>
              <a:rPr lang="en-US" dirty="0" smtClean="0"/>
              <a:t>$35M </a:t>
            </a:r>
            <a:r>
              <a:rPr lang="en-US" dirty="0"/>
              <a:t>in </a:t>
            </a:r>
            <a:r>
              <a:rPr lang="en-US" dirty="0" smtClean="0"/>
              <a:t>2 grants that needed OCII/</a:t>
            </a:r>
            <a:r>
              <a:rPr lang="en-US" dirty="0" err="1" smtClean="0"/>
              <a:t>OneOCII</a:t>
            </a:r>
            <a:r>
              <a:rPr lang="en-US" dirty="0" smtClean="0"/>
              <a:t> to be fundable, to 4 </a:t>
            </a:r>
            <a:r>
              <a:rPr lang="en-US" dirty="0"/>
              <a:t>OK institutions since </a:t>
            </a:r>
            <a:r>
              <a:rPr lang="en-US" dirty="0" smtClean="0"/>
              <a:t>Sep 2008</a:t>
            </a:r>
            <a:endParaRPr lang="en-US" dirty="0"/>
          </a:p>
          <a:p>
            <a:pPr marL="0" indent="0">
              <a:spcBef>
                <a:spcPts val="0"/>
              </a:spcBef>
              <a:buNone/>
            </a:pPr>
            <a:endParaRPr lang="en-US" sz="1600" dirty="0" smtClean="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28</a:t>
            </a:fld>
            <a:endParaRPr lang="en-US"/>
          </a:p>
        </p:txBody>
      </p:sp>
    </p:spTree>
    <p:extLst>
      <p:ext uri="{BB962C8B-B14F-4D97-AF65-F5344CB8AC3E}">
        <p14:creationId xmlns:p14="http://schemas.microsoft.com/office/powerpoint/2010/main" val="30748729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About Pieces of </a:t>
            </a:r>
            <a:r>
              <a:rPr lang="en-US" dirty="0" err="1" smtClean="0"/>
              <a:t>OneOCII</a:t>
            </a:r>
            <a:endParaRPr lang="en-US" dirty="0"/>
          </a:p>
        </p:txBody>
      </p:sp>
      <p:sp>
        <p:nvSpPr>
          <p:cNvPr id="3" name="Content Placeholder 2"/>
          <p:cNvSpPr>
            <a:spLocks noGrp="1"/>
          </p:cNvSpPr>
          <p:nvPr>
            <p:ph idx="1"/>
          </p:nvPr>
        </p:nvSpPr>
        <p:spPr>
          <a:xfrm>
            <a:off x="609600" y="1236690"/>
            <a:ext cx="7924800" cy="4648200"/>
          </a:xfrm>
        </p:spPr>
        <p:txBody>
          <a:bodyPr/>
          <a:lstStyle/>
          <a:p>
            <a:pPr>
              <a:spcBef>
                <a:spcPts val="300"/>
              </a:spcBef>
              <a:buClrTx/>
              <a:buSzPct val="100000"/>
              <a:buFont typeface="+mj-lt"/>
              <a:buAutoNum type="arabicPeriod"/>
            </a:pPr>
            <a:r>
              <a:rPr lang="en-US" sz="1300" dirty="0"/>
              <a:t>S. P. Calhoun, D. Akin, B. Zimmerman and H. Neeman, 2016: “Large Scale Research Data Archiving: Training for an Inconvenient Technology.” </a:t>
            </a:r>
            <a:r>
              <a:rPr lang="en-US" sz="1300" i="1" dirty="0"/>
              <a:t>Journal of Computational Science</a:t>
            </a:r>
            <a:r>
              <a:rPr lang="en-US" sz="1300" dirty="0"/>
              <a:t>, to appear</a:t>
            </a:r>
            <a:r>
              <a:rPr lang="en-US" sz="1300" dirty="0" smtClean="0"/>
              <a:t>.                             </a:t>
            </a:r>
            <a:r>
              <a:rPr lang="en-US" sz="1300" dirty="0"/>
              <a:t>DOI: </a:t>
            </a:r>
            <a:r>
              <a:rPr lang="en-US" sz="1300" u="sng" dirty="0">
                <a:hlinkClick r:id="rId3"/>
              </a:rPr>
              <a:t>10.1016/j.jocs.2016.07.005</a:t>
            </a:r>
            <a:r>
              <a:rPr lang="en-US" sz="1300" dirty="0"/>
              <a:t>.</a:t>
            </a:r>
          </a:p>
          <a:p>
            <a:pPr>
              <a:spcBef>
                <a:spcPts val="300"/>
              </a:spcBef>
              <a:buClrTx/>
              <a:buSzPct val="100000"/>
              <a:buFont typeface="+mj-lt"/>
              <a:buAutoNum type="arabicPeriod"/>
            </a:pPr>
            <a:r>
              <a:rPr lang="en-US" sz="1300" dirty="0"/>
              <a:t>H. Neeman, A. Bergstrom, D. Brunson, C. </a:t>
            </a:r>
            <a:r>
              <a:rPr lang="en-US" sz="1300" dirty="0" err="1"/>
              <a:t>Ganote</a:t>
            </a:r>
            <a:r>
              <a:rPr lang="en-US" sz="1300" dirty="0"/>
              <a:t>, Z. Gray, B. </a:t>
            </a:r>
            <a:r>
              <a:rPr lang="en-US" sz="1300" dirty="0" err="1"/>
              <a:t>Guilfoos</a:t>
            </a:r>
            <a:r>
              <a:rPr lang="en-US" sz="1300" dirty="0"/>
              <a:t>, R. </a:t>
            </a:r>
            <a:r>
              <a:rPr lang="en-US" sz="1300" dirty="0" err="1"/>
              <a:t>Kalescky</a:t>
            </a:r>
            <a:r>
              <a:rPr lang="en-US" sz="1300" dirty="0"/>
              <a:t>, E. </a:t>
            </a:r>
            <a:r>
              <a:rPr lang="en-US" sz="1300" dirty="0" err="1"/>
              <a:t>Lemley</a:t>
            </a:r>
            <a:r>
              <a:rPr lang="en-US" sz="1300" dirty="0"/>
              <a:t>, B. G. Moore, S. K. </a:t>
            </a:r>
            <a:r>
              <a:rPr lang="en-US" sz="1300" dirty="0" err="1"/>
              <a:t>Ramadugu</a:t>
            </a:r>
            <a:r>
              <a:rPr lang="en-US" sz="1300" dirty="0"/>
              <a:t>, A. </a:t>
            </a:r>
            <a:r>
              <a:rPr lang="en-US" sz="1300" dirty="0" err="1"/>
              <a:t>Romanella</a:t>
            </a:r>
            <a:r>
              <a:rPr lang="en-US" sz="1300" dirty="0"/>
              <a:t>, J. Rush, A. H. Sherman, B. Stengel and D. Voss, 2016: “The Advanced Cyberinfrastructure Research and Education Facilitators Virtual Residency: Toward a National Cyberinfrastructure Workforce.” </a:t>
            </a:r>
            <a:r>
              <a:rPr lang="en-US" sz="1300" i="1" dirty="0"/>
              <a:t>Proc. XSEDE'16</a:t>
            </a:r>
            <a:r>
              <a:rPr lang="en-US" sz="1300" dirty="0"/>
              <a:t>, article 57</a:t>
            </a:r>
            <a:r>
              <a:rPr lang="en-US" sz="1300" dirty="0" smtClean="0"/>
              <a:t>. </a:t>
            </a:r>
            <a:r>
              <a:rPr lang="en-US" sz="1300" dirty="0"/>
              <a:t>DOI: </a:t>
            </a:r>
            <a:r>
              <a:rPr lang="en-US" sz="1300" u="sng" dirty="0">
                <a:hlinkClick r:id="rId4"/>
              </a:rPr>
              <a:t>10.1145/2949550.2949584</a:t>
            </a:r>
            <a:r>
              <a:rPr lang="en-US" sz="1300" dirty="0"/>
              <a:t>.</a:t>
            </a:r>
          </a:p>
          <a:p>
            <a:pPr lvl="0">
              <a:spcBef>
                <a:spcPts val="300"/>
              </a:spcBef>
              <a:buClrTx/>
              <a:buSzPct val="100000"/>
              <a:buFont typeface="+mj-lt"/>
              <a:buAutoNum type="arabicPeriod"/>
            </a:pPr>
            <a:r>
              <a:rPr lang="en-US" sz="1300" dirty="0" smtClean="0"/>
              <a:t>H</a:t>
            </a:r>
            <a:r>
              <a:rPr lang="en-US" sz="1300" dirty="0"/>
              <a:t>. </a:t>
            </a:r>
            <a:r>
              <a:rPr lang="en-US" sz="1300" dirty="0" err="1"/>
              <a:t>Neeman</a:t>
            </a:r>
            <a:r>
              <a:rPr lang="en-US" sz="1300" dirty="0"/>
              <a:t>, K. Adams, J. Alexander, D. Brunson, S. P. Calhoun, J. Deaton, F. </a:t>
            </a:r>
            <a:r>
              <a:rPr lang="en-US" sz="1300" dirty="0" err="1"/>
              <a:t>Fondjo</a:t>
            </a:r>
            <a:r>
              <a:rPr lang="en-US" sz="1300" dirty="0"/>
              <a:t> </a:t>
            </a:r>
            <a:r>
              <a:rPr lang="en-US" sz="1300" dirty="0" err="1"/>
              <a:t>Fotou</a:t>
            </a:r>
            <a:r>
              <a:rPr lang="en-US" sz="1300" dirty="0"/>
              <a:t>, K. </a:t>
            </a:r>
            <a:r>
              <a:rPr lang="en-US" sz="1300" dirty="0" err="1"/>
              <a:t>Frinkle</a:t>
            </a:r>
            <a:r>
              <a:rPr lang="en-US" sz="1300" dirty="0"/>
              <a:t>, Z. Gray, E. </a:t>
            </a:r>
            <a:r>
              <a:rPr lang="en-US" sz="1300" dirty="0" err="1"/>
              <a:t>Lemley</a:t>
            </a:r>
            <a:r>
              <a:rPr lang="en-US" sz="1300" dirty="0"/>
              <a:t>, G. </a:t>
            </a:r>
            <a:r>
              <a:rPr lang="en-US" sz="1300" dirty="0" err="1"/>
              <a:t>Louthan</a:t>
            </a:r>
            <a:r>
              <a:rPr lang="en-US" sz="1300" dirty="0"/>
              <a:t>, G. Monaco, M. Morris, J. Snow and B. Zimmerman, 2015: “On Fostering a Culture of Research Cyberinfrastructure Grant Proposals within a Community of Service Providers in an </a:t>
            </a:r>
            <a:r>
              <a:rPr lang="en-US" sz="1300" dirty="0" err="1"/>
              <a:t>EPSCoR</a:t>
            </a:r>
            <a:r>
              <a:rPr lang="en-US" sz="1300" dirty="0"/>
              <a:t> State.” </a:t>
            </a:r>
            <a:r>
              <a:rPr lang="en-US" sz="1300" i="1" dirty="0"/>
              <a:t>Proc. XSEDE’15</a:t>
            </a:r>
            <a:r>
              <a:rPr lang="en-US" sz="1300" dirty="0"/>
              <a:t>, article 19. DOI: </a:t>
            </a:r>
            <a:r>
              <a:rPr lang="en-US" sz="1300" u="sng" dirty="0">
                <a:hlinkClick r:id="rId5"/>
              </a:rPr>
              <a:t>10.1145/2792745.2792764</a:t>
            </a:r>
            <a:r>
              <a:rPr lang="en-US" sz="1300" dirty="0"/>
              <a:t>.</a:t>
            </a:r>
          </a:p>
          <a:p>
            <a:pPr lvl="0">
              <a:spcBef>
                <a:spcPts val="300"/>
              </a:spcBef>
              <a:buClrTx/>
              <a:buSzPct val="100000"/>
              <a:buFont typeface="+mj-lt"/>
              <a:buAutoNum type="arabicPeriod"/>
            </a:pPr>
            <a:r>
              <a:rPr lang="en-US" sz="1300" dirty="0"/>
              <a:t>H. </a:t>
            </a:r>
            <a:r>
              <a:rPr lang="en-US" sz="1300" dirty="0" err="1"/>
              <a:t>Neeman</a:t>
            </a:r>
            <a:r>
              <a:rPr lang="en-US" sz="1300" dirty="0"/>
              <a:t>, D. Akin, J. Alexander, D. Brunson, S. P. Calhoun, J. Deaton, F. </a:t>
            </a:r>
            <a:r>
              <a:rPr lang="en-US" sz="1300" dirty="0" err="1"/>
              <a:t>Fondjo</a:t>
            </a:r>
            <a:r>
              <a:rPr lang="en-US" sz="1300" dirty="0"/>
              <a:t> </a:t>
            </a:r>
            <a:r>
              <a:rPr lang="en-US" sz="1300" dirty="0" err="1"/>
              <a:t>Fotou</a:t>
            </a:r>
            <a:r>
              <a:rPr lang="en-US" sz="1300" dirty="0"/>
              <a:t>, B. George, D. </a:t>
            </a:r>
            <a:r>
              <a:rPr lang="en-US" sz="1300" dirty="0" err="1"/>
              <a:t>Gentis</a:t>
            </a:r>
            <a:r>
              <a:rPr lang="en-US" sz="1300" dirty="0"/>
              <a:t>, Z. Gray, E. </a:t>
            </a:r>
            <a:r>
              <a:rPr lang="en-US" sz="1300" dirty="0" err="1"/>
              <a:t>Huebsch</a:t>
            </a:r>
            <a:r>
              <a:rPr lang="en-US" sz="1300" dirty="0"/>
              <a:t>, G. </a:t>
            </a:r>
            <a:r>
              <a:rPr lang="en-US" sz="1300" dirty="0" err="1"/>
              <a:t>Louthan</a:t>
            </a:r>
            <a:r>
              <a:rPr lang="en-US" sz="1300" dirty="0"/>
              <a:t>, M. </a:t>
            </a:r>
            <a:r>
              <a:rPr lang="en-US" sz="1300" dirty="0" err="1"/>
              <a:t>Runion</a:t>
            </a:r>
            <a:r>
              <a:rPr lang="en-US" sz="1300" dirty="0"/>
              <a:t>, J. Snow and B. Zimmerman, 2014: “The </a:t>
            </a:r>
            <a:r>
              <a:rPr lang="en-US" sz="1300" dirty="0" err="1"/>
              <a:t>OneOklahoma</a:t>
            </a:r>
            <a:r>
              <a:rPr lang="en-US" sz="1300" dirty="0"/>
              <a:t> Friction Free Network: Towards a Multi-Institutional Science DMZ in an </a:t>
            </a:r>
            <a:r>
              <a:rPr lang="en-US" sz="1300" dirty="0" err="1"/>
              <a:t>EPSCoR</a:t>
            </a:r>
            <a:r>
              <a:rPr lang="en-US" sz="1300" dirty="0"/>
              <a:t> State.” </a:t>
            </a:r>
            <a:r>
              <a:rPr lang="en-US" sz="1300" i="1" dirty="0"/>
              <a:t>Proc. XSEDE’14</a:t>
            </a:r>
            <a:r>
              <a:rPr lang="en-US" sz="1300" dirty="0"/>
              <a:t>, article 49. DOI: </a:t>
            </a:r>
            <a:r>
              <a:rPr lang="en-US" sz="1300" u="sng" dirty="0">
                <a:hlinkClick r:id="rId6"/>
              </a:rPr>
              <a:t>10.1145/2616498.2616542</a:t>
            </a:r>
            <a:r>
              <a:rPr lang="en-US" sz="1300" dirty="0"/>
              <a:t>.</a:t>
            </a:r>
          </a:p>
          <a:p>
            <a:pPr lvl="0">
              <a:spcBef>
                <a:spcPts val="300"/>
              </a:spcBef>
              <a:buClrTx/>
              <a:buSzPct val="100000"/>
              <a:buFont typeface="+mj-lt"/>
              <a:buAutoNum type="arabicPeriod"/>
            </a:pPr>
            <a:r>
              <a:rPr lang="en-US" sz="1300" dirty="0"/>
              <a:t>S. P. Calhoun, D. Akin, J. Alexander, B. Zimmerman, F. Keller, B. George and H. </a:t>
            </a:r>
            <a:r>
              <a:rPr lang="en-US" sz="1300" dirty="0" err="1"/>
              <a:t>Neeman</a:t>
            </a:r>
            <a:r>
              <a:rPr lang="en-US" sz="1300" dirty="0"/>
              <a:t>, 2014: “The Oklahoma </a:t>
            </a:r>
            <a:r>
              <a:rPr lang="en-US" sz="1300" dirty="0" err="1"/>
              <a:t>PetaStore</a:t>
            </a:r>
            <a:r>
              <a:rPr lang="en-US" sz="1300" dirty="0"/>
              <a:t>: A Business Model for Big Data on a Small Budget.” </a:t>
            </a:r>
            <a:r>
              <a:rPr lang="en-US" sz="1300" i="1" dirty="0"/>
              <a:t>Proc. XSEDE’14</a:t>
            </a:r>
            <a:r>
              <a:rPr lang="en-US" sz="1300" dirty="0"/>
              <a:t>, article 48</a:t>
            </a:r>
            <a:r>
              <a:rPr lang="en-US" sz="1300" dirty="0" smtClean="0"/>
              <a:t>.      </a:t>
            </a:r>
            <a:r>
              <a:rPr lang="en-US" sz="1300" dirty="0"/>
              <a:t>DOI: </a:t>
            </a:r>
            <a:r>
              <a:rPr lang="en-US" sz="1300" u="sng" dirty="0">
                <a:hlinkClick r:id="rId7"/>
              </a:rPr>
              <a:t>10.1145/2616498.2616548</a:t>
            </a:r>
            <a:r>
              <a:rPr lang="en-US" sz="1300" dirty="0"/>
              <a:t>.</a:t>
            </a:r>
          </a:p>
          <a:p>
            <a:pPr>
              <a:spcBef>
                <a:spcPts val="300"/>
              </a:spcBef>
              <a:buClrTx/>
              <a:buSzPct val="100000"/>
              <a:buFont typeface="+mj-lt"/>
              <a:buAutoNum type="arabicPeriod"/>
            </a:pPr>
            <a:r>
              <a:rPr lang="en-US" sz="1300" dirty="0"/>
              <a:t>C. Carley, B. McKinney, L. Sells, C. Zhao and H. </a:t>
            </a:r>
            <a:r>
              <a:rPr lang="en-US" sz="1300" dirty="0" err="1"/>
              <a:t>Neeman</a:t>
            </a:r>
            <a:r>
              <a:rPr lang="en-US" sz="1300" dirty="0"/>
              <a:t>, 2013: “Using a Shared, Remote Cluster for Teaching HPC.” </a:t>
            </a:r>
            <a:r>
              <a:rPr lang="en-US" sz="1300" i="1" dirty="0"/>
              <a:t>Proc. IEEE CLUSTER 2013</a:t>
            </a:r>
            <a:r>
              <a:rPr lang="en-US" sz="1300" dirty="0"/>
              <a:t>. DOI: </a:t>
            </a:r>
            <a:r>
              <a:rPr lang="en-US" sz="1300" u="sng" dirty="0">
                <a:hlinkClick r:id="rId8"/>
              </a:rPr>
              <a:t>10.1109/CLUSTER.2013.6702630</a:t>
            </a:r>
            <a:r>
              <a:rPr lang="en-US" sz="1300" dirty="0"/>
              <a:t>.</a:t>
            </a:r>
          </a:p>
          <a:p>
            <a:pPr lvl="0">
              <a:spcBef>
                <a:spcPts val="300"/>
              </a:spcBef>
              <a:buClrTx/>
              <a:buSzPct val="100000"/>
              <a:buFont typeface="+mj-lt"/>
              <a:buAutoNum type="arabicPeriod"/>
            </a:pPr>
            <a:r>
              <a:rPr lang="en-US" sz="1300" dirty="0" smtClean="0"/>
              <a:t>H</a:t>
            </a:r>
            <a:r>
              <a:rPr lang="en-US" sz="1300" dirty="0"/>
              <a:t>. </a:t>
            </a:r>
            <a:r>
              <a:rPr lang="en-US" sz="1300" dirty="0" err="1"/>
              <a:t>Neeman</a:t>
            </a:r>
            <a:r>
              <a:rPr lang="en-US" sz="1300" dirty="0"/>
              <a:t>, D. Brunson, J. Deaton, Z. Gray, E. </a:t>
            </a:r>
            <a:r>
              <a:rPr lang="en-US" sz="1300" dirty="0" err="1"/>
              <a:t>Huebsch</a:t>
            </a:r>
            <a:r>
              <a:rPr lang="en-US" sz="1300" dirty="0"/>
              <a:t>, D. </a:t>
            </a:r>
            <a:r>
              <a:rPr lang="en-US" sz="1300" dirty="0" err="1"/>
              <a:t>Gentis</a:t>
            </a:r>
            <a:r>
              <a:rPr lang="en-US" sz="1300" dirty="0"/>
              <a:t> and D. Horton, 2013: “The Oklahoma Cyberinfrastructure Initiative.” </a:t>
            </a:r>
            <a:r>
              <a:rPr lang="en-US" sz="1300" i="1" dirty="0"/>
              <a:t>Proc. XSEDE’13</a:t>
            </a:r>
            <a:r>
              <a:rPr lang="en-US" sz="1300" dirty="0"/>
              <a:t>, article 70</a:t>
            </a:r>
            <a:r>
              <a:rPr lang="en-US" sz="1300" dirty="0" smtClean="0"/>
              <a:t>. </a:t>
            </a:r>
            <a:r>
              <a:rPr lang="en-US" sz="1300" dirty="0"/>
              <a:t>DOI: </a:t>
            </a:r>
            <a:r>
              <a:rPr lang="en-US" sz="1300" u="sng" dirty="0">
                <a:hlinkClick r:id="rId9"/>
              </a:rPr>
              <a:t>10.1145/2484762.2484793</a:t>
            </a:r>
            <a:r>
              <a:rPr lang="en-US" sz="1300" dirty="0" smtClean="0"/>
              <a:t>.</a:t>
            </a:r>
            <a:endParaRPr lang="en-US" sz="1300"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5545801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AF4671DE-5C4E-40C3-984F-080239C18D30}" type="slidenum">
              <a:rPr lang="en-US"/>
              <a:pPr/>
              <a:t>3</a:t>
            </a:fld>
            <a:endParaRPr lang="en-US"/>
          </a:p>
        </p:txBody>
      </p:sp>
      <p:sp>
        <p:nvSpPr>
          <p:cNvPr id="924674" name="Rectangle 2"/>
          <p:cNvSpPr>
            <a:spLocks noGrp="1" noChangeArrowheads="1"/>
          </p:cNvSpPr>
          <p:nvPr>
            <p:ph type="title"/>
          </p:nvPr>
        </p:nvSpPr>
        <p:spPr/>
        <p:txBody>
          <a:bodyPr/>
          <a:lstStyle/>
          <a:p>
            <a:r>
              <a:rPr lang="en-US" sz="3600" dirty="0"/>
              <a:t>Preregistration </a:t>
            </a:r>
            <a:r>
              <a:rPr lang="en-US" sz="3600" dirty="0" smtClean="0"/>
              <a:t>Profile </a:t>
            </a:r>
            <a:r>
              <a:rPr lang="en-US" sz="3600" dirty="0" smtClean="0"/>
              <a:t>2016</a:t>
            </a:r>
            <a:endParaRPr lang="en-US" sz="3600" dirty="0"/>
          </a:p>
        </p:txBody>
      </p:sp>
      <p:sp>
        <p:nvSpPr>
          <p:cNvPr id="924675" name="Rectangle 3"/>
          <p:cNvSpPr>
            <a:spLocks noGrp="1" noChangeArrowheads="1"/>
          </p:cNvSpPr>
          <p:nvPr>
            <p:ph type="body" idx="1"/>
          </p:nvPr>
        </p:nvSpPr>
        <p:spPr>
          <a:xfrm>
            <a:off x="381000" y="1371600"/>
            <a:ext cx="8534400" cy="4648200"/>
          </a:xfrm>
        </p:spPr>
        <p:txBody>
          <a:bodyPr/>
          <a:lstStyle/>
          <a:p>
            <a:r>
              <a:rPr lang="en-US" b="1" u="sng" dirty="0" smtClean="0"/>
              <a:t>Organizations</a:t>
            </a:r>
            <a:r>
              <a:rPr lang="en-US" dirty="0" smtClean="0"/>
              <a:t>: </a:t>
            </a:r>
            <a:r>
              <a:rPr lang="en-US" dirty="0" smtClean="0"/>
              <a:t>82</a:t>
            </a:r>
            <a:r>
              <a:rPr lang="en-US" dirty="0" smtClean="0"/>
              <a:t> </a:t>
            </a:r>
            <a:r>
              <a:rPr lang="en-US" dirty="0" smtClean="0"/>
              <a:t>preregistered (or speaking)</a:t>
            </a:r>
            <a:endParaRPr lang="en-US" dirty="0"/>
          </a:p>
          <a:p>
            <a:pPr lvl="1">
              <a:lnSpc>
                <a:spcPct val="90000"/>
              </a:lnSpc>
            </a:pPr>
            <a:r>
              <a:rPr lang="en-US" b="1" u="sng" dirty="0"/>
              <a:t>Academic</a:t>
            </a:r>
            <a:r>
              <a:rPr lang="en-US" dirty="0"/>
              <a:t>: preregistered </a:t>
            </a:r>
            <a:r>
              <a:rPr lang="en-US" dirty="0" smtClean="0"/>
              <a:t>32 </a:t>
            </a:r>
            <a:r>
              <a:rPr lang="en-US" dirty="0"/>
              <a:t>institutions in </a:t>
            </a:r>
            <a:r>
              <a:rPr lang="en-US" dirty="0" smtClean="0"/>
              <a:t>13 </a:t>
            </a:r>
            <a:r>
              <a:rPr lang="en-US" dirty="0" smtClean="0"/>
              <a:t>states </a:t>
            </a:r>
            <a:r>
              <a:rPr lang="en-US" dirty="0"/>
              <a:t>(</a:t>
            </a:r>
            <a:r>
              <a:rPr lang="en-US" dirty="0" smtClean="0"/>
              <a:t>AR,IL,IN,KS,MA,MO,NE,OH,OK,TN,TX,VA,WA)</a:t>
            </a:r>
            <a:endParaRPr lang="en-US" dirty="0"/>
          </a:p>
          <a:p>
            <a:pPr lvl="2"/>
            <a:r>
              <a:rPr lang="en-US" dirty="0"/>
              <a:t>Includes </a:t>
            </a:r>
            <a:r>
              <a:rPr lang="en-US" dirty="0"/>
              <a:t>1</a:t>
            </a:r>
            <a:r>
              <a:rPr lang="en-US" dirty="0" smtClean="0"/>
              <a:t>8 </a:t>
            </a:r>
            <a:r>
              <a:rPr lang="en-US" dirty="0"/>
              <a:t>institutions in </a:t>
            </a:r>
            <a:r>
              <a:rPr lang="en-US" dirty="0"/>
              <a:t>4</a:t>
            </a:r>
            <a:r>
              <a:rPr lang="en-US" dirty="0" smtClean="0"/>
              <a:t> </a:t>
            </a:r>
            <a:r>
              <a:rPr lang="en-US" dirty="0"/>
              <a:t>EPSCoR states </a:t>
            </a:r>
            <a:r>
              <a:rPr lang="en-US" dirty="0" smtClean="0"/>
              <a:t>(</a:t>
            </a:r>
            <a:r>
              <a:rPr lang="en-US" dirty="0" smtClean="0"/>
              <a:t>AR,KS,NE,OK)</a:t>
            </a:r>
            <a:endParaRPr lang="en-US" dirty="0"/>
          </a:p>
          <a:p>
            <a:pPr lvl="1">
              <a:lnSpc>
                <a:spcPct val="80000"/>
              </a:lnSpc>
            </a:pPr>
            <a:r>
              <a:rPr lang="en-US" b="1" u="sng" dirty="0"/>
              <a:t>Industry</a:t>
            </a:r>
            <a:r>
              <a:rPr lang="en-US" dirty="0"/>
              <a:t>: preregistered </a:t>
            </a:r>
            <a:r>
              <a:rPr lang="en-US" dirty="0" smtClean="0"/>
              <a:t>32</a:t>
            </a:r>
            <a:r>
              <a:rPr lang="en-US" dirty="0" smtClean="0"/>
              <a:t> </a:t>
            </a:r>
            <a:r>
              <a:rPr lang="en-US" dirty="0" smtClean="0"/>
              <a:t>private companies</a:t>
            </a:r>
            <a:endParaRPr lang="en-US" dirty="0"/>
          </a:p>
          <a:p>
            <a:pPr lvl="1">
              <a:lnSpc>
                <a:spcPct val="80000"/>
              </a:lnSpc>
            </a:pPr>
            <a:r>
              <a:rPr lang="en-US" b="1" u="sng" dirty="0"/>
              <a:t>Government</a:t>
            </a:r>
            <a:r>
              <a:rPr lang="en-US" dirty="0"/>
              <a:t>: </a:t>
            </a:r>
            <a:r>
              <a:rPr lang="en-US" dirty="0" smtClean="0"/>
              <a:t>preregistered 11 </a:t>
            </a:r>
            <a:r>
              <a:rPr lang="en-US" dirty="0"/>
              <a:t>agencies (federal, </a:t>
            </a:r>
            <a:r>
              <a:rPr lang="en-US" dirty="0" smtClean="0"/>
              <a:t>state)</a:t>
            </a:r>
            <a:endParaRPr lang="en-US" dirty="0"/>
          </a:p>
          <a:p>
            <a:pPr lvl="1">
              <a:lnSpc>
                <a:spcPct val="80000"/>
              </a:lnSpc>
            </a:pPr>
            <a:r>
              <a:rPr lang="en-US" b="1" u="sng" dirty="0"/>
              <a:t>Non-governmental</a:t>
            </a:r>
            <a:r>
              <a:rPr lang="en-US" dirty="0"/>
              <a:t>: preregistered </a:t>
            </a:r>
            <a:r>
              <a:rPr lang="en-US" dirty="0" smtClean="0"/>
              <a:t>7 </a:t>
            </a:r>
            <a:r>
              <a:rPr lang="en-US" dirty="0"/>
              <a:t>organizations</a:t>
            </a:r>
          </a:p>
          <a:p>
            <a:pPr>
              <a:lnSpc>
                <a:spcPct val="80000"/>
              </a:lnSpc>
            </a:pPr>
            <a:r>
              <a:rPr lang="en-US" b="1" u="sng" dirty="0" smtClean="0"/>
              <a:t>Demographics</a:t>
            </a:r>
            <a:r>
              <a:rPr lang="en-US" dirty="0" smtClean="0"/>
              <a:t>: </a:t>
            </a:r>
            <a:r>
              <a:rPr lang="en-US" dirty="0" smtClean="0"/>
              <a:t>338 </a:t>
            </a:r>
            <a:r>
              <a:rPr lang="en-US" dirty="0" smtClean="0"/>
              <a:t>preregistered (and/or speaking)</a:t>
            </a:r>
            <a:endParaRPr lang="en-US" dirty="0"/>
          </a:p>
          <a:p>
            <a:pPr lvl="1">
              <a:lnSpc>
                <a:spcPct val="80000"/>
              </a:lnSpc>
            </a:pPr>
            <a:r>
              <a:rPr lang="en-US" dirty="0" smtClean="0"/>
              <a:t>28% </a:t>
            </a:r>
            <a:r>
              <a:rPr lang="en-US" dirty="0"/>
              <a:t>OU, </a:t>
            </a:r>
            <a:r>
              <a:rPr lang="en-US" dirty="0" smtClean="0"/>
              <a:t>72% non-OU (or unknown)</a:t>
            </a:r>
            <a:endParaRPr lang="en-US" dirty="0"/>
          </a:p>
          <a:p>
            <a:pPr lvl="1">
              <a:lnSpc>
                <a:spcPct val="80000"/>
              </a:lnSpc>
            </a:pPr>
            <a:r>
              <a:rPr lang="en-US" dirty="0" smtClean="0"/>
              <a:t>62% </a:t>
            </a:r>
            <a:r>
              <a:rPr lang="en-US" dirty="0"/>
              <a:t>Oklahoma, </a:t>
            </a:r>
            <a:r>
              <a:rPr lang="en-US" dirty="0" smtClean="0"/>
              <a:t>38% </a:t>
            </a:r>
            <a:r>
              <a:rPr lang="en-US" dirty="0" smtClean="0"/>
              <a:t>non-Oklahoma (or unknown)</a:t>
            </a:r>
            <a:endParaRPr lang="en-US" dirty="0"/>
          </a:p>
          <a:p>
            <a:pPr lvl="1">
              <a:lnSpc>
                <a:spcPct val="80000"/>
              </a:lnSpc>
            </a:pPr>
            <a:r>
              <a:rPr lang="en-US" dirty="0" smtClean="0"/>
              <a:t>70</a:t>
            </a:r>
            <a:r>
              <a:rPr lang="en-US" dirty="0" smtClean="0"/>
              <a:t>% </a:t>
            </a:r>
            <a:r>
              <a:rPr lang="en-US" dirty="0"/>
              <a:t>from EPSCoR states, </a:t>
            </a:r>
            <a:r>
              <a:rPr lang="en-US" dirty="0" smtClean="0"/>
              <a:t>30</a:t>
            </a:r>
            <a:r>
              <a:rPr lang="en-US" dirty="0" smtClean="0"/>
              <a:t>% </a:t>
            </a:r>
            <a:r>
              <a:rPr lang="en-US" dirty="0" smtClean="0"/>
              <a:t>non-EPSCoR (or unknown)</a:t>
            </a:r>
            <a:endParaRPr lang="en-US" dirty="0"/>
          </a:p>
          <a:p>
            <a:pPr lvl="1">
              <a:lnSpc>
                <a:spcPct val="70000"/>
              </a:lnSpc>
            </a:pPr>
            <a:r>
              <a:rPr lang="en-US" dirty="0" smtClean="0"/>
              <a:t>6</a:t>
            </a:r>
            <a:r>
              <a:rPr lang="en-US" dirty="0"/>
              <a:t>9</a:t>
            </a:r>
            <a:r>
              <a:rPr lang="en-US" dirty="0" smtClean="0"/>
              <a:t>% </a:t>
            </a:r>
            <a:r>
              <a:rPr lang="en-US" dirty="0"/>
              <a:t>academic, </a:t>
            </a:r>
            <a:r>
              <a:rPr lang="en-US" dirty="0" smtClean="0"/>
              <a:t>3</a:t>
            </a:r>
            <a:r>
              <a:rPr lang="en-US" dirty="0"/>
              <a:t>1</a:t>
            </a:r>
            <a:r>
              <a:rPr lang="en-US" dirty="0" smtClean="0"/>
              <a:t>% </a:t>
            </a:r>
            <a:r>
              <a:rPr lang="en-US" dirty="0" smtClean="0"/>
              <a:t>non-academic (or unknown)</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Capacity</a:t>
            </a:r>
            <a:endParaRPr lang="en-US" dirty="0"/>
          </a:p>
        </p:txBody>
      </p:sp>
      <p:sp>
        <p:nvSpPr>
          <p:cNvPr id="3" name="Content Placeholder 2"/>
          <p:cNvSpPr>
            <a:spLocks noGrp="1"/>
          </p:cNvSpPr>
          <p:nvPr>
            <p:ph idx="1"/>
          </p:nvPr>
        </p:nvSpPr>
        <p:spPr/>
        <p:txBody>
          <a:bodyPr/>
          <a:lstStyle/>
          <a:p>
            <a:r>
              <a:rPr lang="en-US" dirty="0" smtClean="0"/>
              <a:t>2002: 1.2 TFLOPs statewide, 1 Service Provider</a:t>
            </a:r>
          </a:p>
          <a:p>
            <a:r>
              <a:rPr lang="en-US" dirty="0" smtClean="0"/>
              <a:t>2005: 6.5 TFLOPs statewide, 1 Service Provider</a:t>
            </a:r>
          </a:p>
          <a:p>
            <a:r>
              <a:rPr lang="en-US" dirty="0" smtClean="0"/>
              <a:t>2008: 40 TFLOPs statewide, 2 Service Providers</a:t>
            </a:r>
          </a:p>
          <a:p>
            <a:r>
              <a:rPr lang="en-US" dirty="0" smtClean="0"/>
              <a:t>2012: 200+ TFLOPs statewide, 4 Service Providers</a:t>
            </a:r>
          </a:p>
          <a:p>
            <a:r>
              <a:rPr lang="en-US" dirty="0" smtClean="0"/>
              <a:t>2015: 400+ TFLOPs statewide, 5 Service Providers</a:t>
            </a:r>
          </a:p>
          <a:p>
            <a:r>
              <a:rPr lang="en-US" dirty="0" smtClean="0"/>
              <a:t>2016: </a:t>
            </a:r>
            <a:r>
              <a:rPr lang="en-US" dirty="0"/>
              <a:t>4</a:t>
            </a:r>
            <a:r>
              <a:rPr lang="en-US" dirty="0" smtClean="0"/>
              <a:t>00</a:t>
            </a:r>
            <a:r>
              <a:rPr lang="en-US" dirty="0" smtClean="0"/>
              <a:t>+ TFLOPs statewide, 6 Service </a:t>
            </a:r>
            <a:r>
              <a:rPr lang="en-US" dirty="0" smtClean="0"/>
              <a:t>Providers</a:t>
            </a:r>
          </a:p>
          <a:p>
            <a:r>
              <a:rPr lang="en-US" b="1" dirty="0" smtClean="0"/>
              <a:t>2017: 500+ TFLOPs statewide, 6 Service Providers</a:t>
            </a:r>
            <a:endParaRPr lang="en-US" b="1" dirty="0" smtClean="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21 2016</a:t>
            </a:r>
            <a:endParaRPr lang="en-US" dirty="0"/>
          </a:p>
        </p:txBody>
      </p:sp>
    </p:spTree>
    <p:extLst>
      <p:ext uri="{BB962C8B-B14F-4D97-AF65-F5344CB8AC3E}">
        <p14:creationId xmlns:p14="http://schemas.microsoft.com/office/powerpoint/2010/main" val="30247531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31</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Wingdings" pitchFamily="2" charset="2"/>
              <a:buAutoNum type="arabicPeriod"/>
            </a:pPr>
            <a:r>
              <a:rPr lang="en-US" sz="1250" dirty="0" smtClean="0"/>
              <a:t>R. Palmer, M. </a:t>
            </a:r>
            <a:r>
              <a:rPr lang="en-US" sz="1250" dirty="0" err="1" smtClean="0"/>
              <a:t>Yeary</a:t>
            </a:r>
            <a:r>
              <a:rPr lang="en-US" sz="1250" dirty="0"/>
              <a:t>, “System and Software Engineering Support Services for </a:t>
            </a:r>
            <a:r>
              <a:rPr lang="en-US" sz="1250" dirty="0" smtClean="0"/>
              <a:t>CGI,” CGI Federal, $167K</a:t>
            </a:r>
          </a:p>
          <a:p>
            <a:pPr>
              <a:lnSpc>
                <a:spcPct val="80000"/>
              </a:lnSpc>
              <a:buClr>
                <a:schemeClr val="tx1"/>
              </a:buClr>
              <a:buSzTx/>
              <a:buFont typeface="Wingdings" pitchFamily="2" charset="2"/>
              <a:buAutoNum type="arabicPeriod"/>
            </a:pPr>
            <a:r>
              <a:rPr lang="en-US" sz="1250" dirty="0"/>
              <a:t>M. </a:t>
            </a:r>
            <a:r>
              <a:rPr lang="en-US" sz="1250" dirty="0" err="1"/>
              <a:t>Yeary</a:t>
            </a:r>
            <a:r>
              <a:rPr lang="en-US" sz="1250" dirty="0"/>
              <a:t>, R. Palmer, “System and Software Engineering Support Services for </a:t>
            </a:r>
            <a:r>
              <a:rPr lang="en-US" sz="1250" dirty="0" smtClean="0"/>
              <a:t>CGI,” CGI Federal, $44K</a:t>
            </a:r>
          </a:p>
          <a:p>
            <a:pPr>
              <a:lnSpc>
                <a:spcPct val="80000"/>
              </a:lnSpc>
              <a:buClr>
                <a:schemeClr val="tx1"/>
              </a:buClr>
              <a:buSzTx/>
              <a:buFont typeface="Wingdings" pitchFamily="2" charset="2"/>
              <a:buAutoNum type="arabicPeriod"/>
            </a:pPr>
            <a:r>
              <a:rPr lang="en-US" sz="1250" dirty="0"/>
              <a:t>M. </a:t>
            </a:r>
            <a:r>
              <a:rPr lang="en-US" sz="1250" dirty="0" err="1"/>
              <a:t>Yeary</a:t>
            </a:r>
            <a:r>
              <a:rPr lang="en-US" sz="1250" dirty="0"/>
              <a:t>, R. Palmer, “System and Software Engineering Support Services for CACI,” CGI Federal Inc., $</a:t>
            </a:r>
            <a:r>
              <a:rPr lang="en-US" sz="1250" dirty="0" smtClean="0"/>
              <a:t>99,908</a:t>
            </a:r>
          </a:p>
          <a:p>
            <a:pPr>
              <a:lnSpc>
                <a:spcPct val="80000"/>
              </a:lnSpc>
              <a:buClr>
                <a:schemeClr val="tx1"/>
              </a:buClr>
              <a:buSzTx/>
              <a:buFont typeface="Wingdings" pitchFamily="2" charset="2"/>
              <a:buAutoNum type="arabicPeriod"/>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a:t>
            </a:r>
            <a:r>
              <a:rPr lang="en-US" sz="1250" dirty="0" smtClean="0"/>
              <a:t>$2.51M</a:t>
            </a:r>
          </a:p>
          <a:p>
            <a:pPr>
              <a:lnSpc>
                <a:spcPct val="80000"/>
              </a:lnSpc>
              <a:buClr>
                <a:schemeClr val="tx1"/>
              </a:buClr>
              <a:buSzTx/>
              <a:buFont typeface="Wingdings" pitchFamily="2" charset="2"/>
              <a:buAutoNum type="arabicPeriod"/>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a:t>
            </a:r>
            <a:r>
              <a:rPr lang="en-US" sz="1250" dirty="0" smtClean="0"/>
              <a:t>3.1M</a:t>
            </a:r>
          </a:p>
          <a:p>
            <a:pPr>
              <a:lnSpc>
                <a:spcPct val="80000"/>
              </a:lnSpc>
              <a:buClr>
                <a:schemeClr val="tx1"/>
              </a:buClr>
              <a:buSzTx/>
              <a:buFont typeface="Wingdings" pitchFamily="2" charset="2"/>
              <a:buAutoNum type="arabicPeriod"/>
            </a:pPr>
            <a:r>
              <a:rPr lang="en-US" sz="1250" dirty="0"/>
              <a:t>R. Palmer, B. Cheong, C. Fulton, J. Salazar, H. </a:t>
            </a:r>
            <a:r>
              <a:rPr lang="en-US" sz="1250" dirty="0" err="1"/>
              <a:t>Sigmarsson</a:t>
            </a:r>
            <a:r>
              <a:rPr lang="en-US" sz="1250" dirty="0"/>
              <a:t>, M. </a:t>
            </a:r>
            <a:r>
              <a:rPr lang="en-US" sz="1250" dirty="0" err="1"/>
              <a:t>Yeary</a:t>
            </a:r>
            <a:r>
              <a:rPr lang="en-US" sz="1250" dirty="0"/>
              <a:t>, T. Yu, G. Zhang, Y. </a:t>
            </a:r>
            <a:r>
              <a:rPr lang="en-US" sz="1250" dirty="0" smtClean="0"/>
              <a:t>Zhang</a:t>
            </a:r>
            <a:r>
              <a:rPr lang="en-US" sz="1250" dirty="0"/>
              <a:t>, “ARRC Demonstrator Development Activities for the MPAR Program: CPPAR and Horus,” </a:t>
            </a:r>
            <a:r>
              <a:rPr lang="en-US" sz="1250" dirty="0" smtClean="0"/>
              <a:t>NOAA NSSL $2.42M</a:t>
            </a:r>
          </a:p>
          <a:p>
            <a:pPr>
              <a:lnSpc>
                <a:spcPct val="80000"/>
              </a:lnSpc>
              <a:buClr>
                <a:schemeClr val="tx1"/>
              </a:buClr>
              <a:buSzTx/>
              <a:buFont typeface="Wingdings" pitchFamily="2" charset="2"/>
              <a:buAutoNum type="arabicPeriod"/>
            </a:pPr>
            <a:r>
              <a:rPr lang="en-US" sz="1250" dirty="0"/>
              <a:t>R. Palmer, B. Cheong, “Electromagnetic Sensor Research &amp; Development,” </a:t>
            </a:r>
            <a:r>
              <a:rPr lang="en-US" sz="1250" dirty="0" err="1" smtClean="0"/>
              <a:t>Nanowave</a:t>
            </a:r>
            <a:r>
              <a:rPr lang="en-US" sz="1250" dirty="0" smtClean="0"/>
              <a:t> Technologies, </a:t>
            </a:r>
            <a:r>
              <a:rPr lang="en-US" sz="1250" dirty="0"/>
              <a:t>$</a:t>
            </a:r>
            <a:r>
              <a:rPr lang="en-US" sz="1250" dirty="0" smtClean="0"/>
              <a:t>1.5M</a:t>
            </a:r>
          </a:p>
          <a:p>
            <a:pPr>
              <a:lnSpc>
                <a:spcPct val="80000"/>
              </a:lnSpc>
              <a:buClr>
                <a:schemeClr val="tx1"/>
              </a:buClr>
              <a:buSzTx/>
              <a:buFont typeface="Wingdings" pitchFamily="2" charset="2"/>
              <a:buAutoNum type="arabicPeriod"/>
            </a:pPr>
            <a:r>
              <a:rPr lang="en-US" sz="1250" dirty="0" smtClean="0"/>
              <a:t>S. Wolff, J. </a:t>
            </a:r>
            <a:r>
              <a:rPr lang="en-US" sz="1250" dirty="0" err="1" smtClean="0"/>
              <a:t>Bottum</a:t>
            </a:r>
            <a:r>
              <a:rPr lang="en-US" sz="1250" dirty="0" smtClean="0"/>
              <a:t>, D Atkins, H. </a:t>
            </a:r>
            <a:r>
              <a:rPr lang="en-US" sz="1250" dirty="0"/>
              <a:t>Neeman, “EAGER: Fact-Gathering and Planning for a </a:t>
            </a:r>
            <a:r>
              <a:rPr lang="en-US" sz="1250" dirty="0" smtClean="0"/>
              <a:t>National-Scale </a:t>
            </a:r>
            <a:r>
              <a:rPr lang="en-US" sz="1250" dirty="0" err="1" smtClean="0"/>
              <a:t>Cyberpractitioner</a:t>
            </a:r>
            <a:r>
              <a:rPr lang="en-US" sz="1250" dirty="0" smtClean="0"/>
              <a:t> Program,” NSF, $41K</a:t>
            </a:r>
          </a:p>
          <a:p>
            <a:pPr>
              <a:lnSpc>
                <a:spcPct val="80000"/>
              </a:lnSpc>
              <a:buClr>
                <a:schemeClr val="tx1"/>
              </a:buClr>
              <a:buSzTx/>
              <a:buFont typeface="Wingdings" pitchFamily="2" charset="2"/>
              <a:buAutoNum type="arabicPeriod"/>
            </a:pPr>
            <a:r>
              <a:rPr lang="en-US" sz="1250" dirty="0" smtClean="0"/>
              <a:t>G. </a:t>
            </a:r>
            <a:r>
              <a:rPr lang="en-US" sz="1250" dirty="0"/>
              <a:t>Monaco et al, “The Role of Regional Organizations in Improving </a:t>
            </a:r>
            <a:r>
              <a:rPr lang="en-US" sz="1250" dirty="0" smtClean="0"/>
              <a:t>Access to </a:t>
            </a:r>
            <a:r>
              <a:rPr lang="en-US" sz="1250" dirty="0"/>
              <a:t>the National Computational </a:t>
            </a:r>
            <a:r>
              <a:rPr lang="en-US" sz="1250" dirty="0" smtClean="0"/>
              <a:t>Infrastructure,” NSF, $50K</a:t>
            </a:r>
            <a:endParaRPr lang="en-US" sz="1250" dirty="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
            </a:pPr>
            <a:r>
              <a:rPr lang="en-US" sz="1250" dirty="0" smtClean="0"/>
              <a:t>J. </a:t>
            </a:r>
            <a:r>
              <a:rPr lang="en-US" sz="1250" dirty="0"/>
              <a:t>Towns et al, “XSEDE: </a:t>
            </a:r>
            <a:r>
              <a:rPr lang="en-US" sz="1250" dirty="0" err="1"/>
              <a:t>eXtreme</a:t>
            </a:r>
            <a:r>
              <a:rPr lang="en-US" sz="1250" dirty="0"/>
              <a:t> Science and Engineering </a:t>
            </a:r>
            <a:r>
              <a:rPr lang="en-US" sz="1250" dirty="0" smtClean="0"/>
              <a:t>Discovery Environment </a:t>
            </a:r>
            <a:r>
              <a:rPr lang="en-US" sz="1250" dirty="0"/>
              <a:t>(supplement</a:t>
            </a:r>
            <a:r>
              <a:rPr lang="en-US" sz="1250" dirty="0" smtClean="0"/>
              <a:t>),” NSF $3.7M</a:t>
            </a:r>
          </a:p>
          <a:p>
            <a:pPr>
              <a:lnSpc>
                <a:spcPct val="80000"/>
              </a:lnSpc>
              <a:buClr>
                <a:schemeClr val="tx1"/>
              </a:buClr>
              <a:buSzTx/>
              <a:buFont typeface="+mj-lt"/>
              <a:buAutoNum type="arabicPeriod" startAt="10"/>
            </a:pPr>
            <a:r>
              <a:rPr lang="en-US" sz="1250" dirty="0" smtClean="0"/>
              <a:t>J. </a:t>
            </a:r>
            <a:r>
              <a:rPr lang="en-US" sz="1250" dirty="0" err="1" smtClean="0"/>
              <a:t>Bottum</a:t>
            </a:r>
            <a:r>
              <a:rPr lang="en-US" sz="1250" dirty="0" smtClean="0"/>
              <a:t>, M. </a:t>
            </a:r>
            <a:r>
              <a:rPr lang="en-US" sz="1250" dirty="0" err="1" smtClean="0"/>
              <a:t>Livny</a:t>
            </a:r>
            <a:r>
              <a:rPr lang="en-US" sz="1250" dirty="0" smtClean="0"/>
              <a:t>, H. Neeman, N. </a:t>
            </a:r>
            <a:r>
              <a:rPr lang="en-US" sz="1250" dirty="0" err="1" smtClean="0"/>
              <a:t>Tsinoremas</a:t>
            </a:r>
            <a:r>
              <a:rPr lang="en-US" sz="1250" dirty="0"/>
              <a:t>, “RCN: Advancing Research and Education </a:t>
            </a:r>
            <a:r>
              <a:rPr lang="en-US" sz="1250" dirty="0" smtClean="0"/>
              <a:t>Through National </a:t>
            </a:r>
            <a:r>
              <a:rPr lang="en-US" sz="1250" dirty="0"/>
              <a:t>Network of Campus Research </a:t>
            </a:r>
            <a:r>
              <a:rPr lang="en-US" sz="1250" dirty="0" smtClean="0"/>
              <a:t>Computing Infrastructures </a:t>
            </a:r>
            <a:r>
              <a:rPr lang="en-US" sz="1250" dirty="0"/>
              <a:t>– The </a:t>
            </a:r>
            <a:r>
              <a:rPr lang="en-US" sz="1250" dirty="0" err="1"/>
              <a:t>CaRC</a:t>
            </a:r>
            <a:r>
              <a:rPr lang="en-US" sz="1250" dirty="0"/>
              <a:t> </a:t>
            </a:r>
            <a:r>
              <a:rPr lang="en-US" sz="1250" dirty="0" smtClean="0"/>
              <a:t>Consortium,” NSF, $748K</a:t>
            </a:r>
          </a:p>
          <a:p>
            <a:pPr>
              <a:lnSpc>
                <a:spcPct val="80000"/>
              </a:lnSpc>
              <a:buClr>
                <a:schemeClr val="tx1"/>
              </a:buClr>
              <a:buSzTx/>
              <a:buFont typeface="+mj-lt"/>
              <a:buAutoNum type="arabicPeriod" startAt="10"/>
            </a:pPr>
            <a:r>
              <a:rPr lang="en-US" sz="1250" dirty="0" smtClean="0"/>
              <a:t>J. </a:t>
            </a:r>
            <a:r>
              <a:rPr lang="en-US" sz="1250" dirty="0"/>
              <a:t>Towns et al, “XSEDE 2.0: Integrating, Enabling and Enhancing </a:t>
            </a:r>
            <a:r>
              <a:rPr lang="en-US" sz="1250" dirty="0" smtClean="0"/>
              <a:t>National Cyberinfrastructure </a:t>
            </a:r>
            <a:r>
              <a:rPr lang="en-US" sz="1250" dirty="0"/>
              <a:t>with Expanding Community </a:t>
            </a:r>
            <a:r>
              <a:rPr lang="en-US" sz="1250" dirty="0" smtClean="0"/>
              <a:t>Involvement,” NSF, $110M</a:t>
            </a:r>
          </a:p>
          <a:p>
            <a:pPr>
              <a:lnSpc>
                <a:spcPct val="80000"/>
              </a:lnSpc>
              <a:buClr>
                <a:schemeClr val="tx1"/>
              </a:buClr>
              <a:buSzTx/>
              <a:buFont typeface="+mj-lt"/>
              <a:buAutoNum type="arabicPeriod" startAt="10"/>
            </a:pPr>
            <a:r>
              <a:rPr lang="en-US" sz="1250" dirty="0" smtClean="0"/>
              <a:t>J. Neeman, J. </a:t>
            </a:r>
            <a:r>
              <a:rPr lang="en-US" sz="1250" dirty="0" err="1" smtClean="0"/>
              <a:t>Bottum</a:t>
            </a:r>
            <a:r>
              <a:rPr lang="en-US" sz="1250" dirty="0" smtClean="0"/>
              <a:t>, D. Atkins, D. Brunson, S. </a:t>
            </a:r>
            <a:r>
              <a:rPr lang="en-US" sz="1250" dirty="0"/>
              <a:t>Wolff, “Cyberinfrastructure Leadership </a:t>
            </a:r>
            <a:r>
              <a:rPr lang="en-US" sz="1250" dirty="0" smtClean="0"/>
              <a:t>Academy,” NSF, $49K</a:t>
            </a:r>
          </a:p>
          <a:p>
            <a:pPr>
              <a:lnSpc>
                <a:spcPct val="80000"/>
              </a:lnSpc>
              <a:buClr>
                <a:schemeClr val="tx1"/>
              </a:buClr>
              <a:buSzTx/>
              <a:buFont typeface="+mj-lt"/>
              <a:buAutoNum type="arabicPeriod" startAt="10"/>
            </a:pPr>
            <a:r>
              <a:rPr lang="en-US" sz="1250" dirty="0" smtClean="0"/>
              <a:t>F. Kong, M. </a:t>
            </a:r>
            <a:r>
              <a:rPr lang="en-US" sz="1250" dirty="0" err="1" smtClean="0"/>
              <a:t>Xue</a:t>
            </a:r>
            <a:r>
              <a:rPr lang="en-US" sz="1250" dirty="0"/>
              <a:t>, “Technical Support to the Storm-Scale Numerical Weather Prediction Capability for Shenzhen Meteorological Bureau,” Shenzhen Institute of Advanced Technology, Chinese Academy of </a:t>
            </a:r>
            <a:r>
              <a:rPr lang="en-US" sz="1250" dirty="0" smtClean="0"/>
              <a:t>Sciences, $173K</a:t>
            </a:r>
          </a:p>
          <a:p>
            <a:pPr>
              <a:lnSpc>
                <a:spcPct val="80000"/>
              </a:lnSpc>
              <a:buClr>
                <a:schemeClr val="tx1"/>
              </a:buClr>
              <a:buSzTx/>
              <a:buFont typeface="+mj-lt"/>
              <a:buAutoNum type="arabicPeriod" startAt="10"/>
            </a:pPr>
            <a:r>
              <a:rPr lang="en-US" sz="1250" dirty="0"/>
              <a:t>B. </a:t>
            </a:r>
            <a:r>
              <a:rPr lang="en-US" sz="1250" dirty="0" err="1"/>
              <a:t>Wawrik</a:t>
            </a:r>
            <a:r>
              <a:rPr lang="en-US" sz="1250" dirty="0"/>
              <a:t>, Z. Yang, L. </a:t>
            </a:r>
            <a:r>
              <a:rPr lang="en-US" sz="1250" dirty="0" smtClean="0"/>
              <a:t>Atkinson, “Collaborative </a:t>
            </a:r>
            <a:r>
              <a:rPr lang="en-US" sz="1250" dirty="0"/>
              <a:t>Research: </a:t>
            </a:r>
            <a:r>
              <a:rPr lang="en-US" sz="1250" dirty="0" err="1"/>
              <a:t>Creatine</a:t>
            </a:r>
            <a:r>
              <a:rPr lang="en-US" sz="1250" dirty="0"/>
              <a:t> Cycling </a:t>
            </a:r>
            <a:r>
              <a:rPr lang="en-US" sz="1250" dirty="0" smtClean="0"/>
              <a:t>in Marine </a:t>
            </a:r>
            <a:r>
              <a:rPr lang="en-US" sz="1250" dirty="0"/>
              <a:t>Bacterial and Phytoplankton </a:t>
            </a:r>
            <a:r>
              <a:rPr lang="en-US" sz="1250" dirty="0" smtClean="0"/>
              <a:t>Assemblages,” NSF, $362K</a:t>
            </a:r>
          </a:p>
          <a:p>
            <a:pPr>
              <a:lnSpc>
                <a:spcPct val="80000"/>
              </a:lnSpc>
              <a:buClr>
                <a:schemeClr val="tx1"/>
              </a:buClr>
              <a:buSzTx/>
              <a:buFont typeface="+mj-lt"/>
              <a:buAutoNum type="arabicPeriod" startAt="10"/>
            </a:pPr>
            <a:r>
              <a:rPr lang="en-US" sz="1250" dirty="0"/>
              <a:t>E. </a:t>
            </a:r>
            <a:r>
              <a:rPr lang="en-US" sz="1250" dirty="0" smtClean="0"/>
              <a:t>Bridge, “Life </a:t>
            </a:r>
            <a:r>
              <a:rPr lang="en-US" sz="1250" dirty="0"/>
              <a:t>history, kinship, and the evolution of alternative female reproductive </a:t>
            </a:r>
            <a:r>
              <a:rPr lang="en-US" sz="1250" dirty="0" smtClean="0"/>
              <a:t>strategies,” $3K</a:t>
            </a:r>
          </a:p>
          <a:p>
            <a:pPr>
              <a:lnSpc>
                <a:spcPct val="80000"/>
              </a:lnSpc>
              <a:buClr>
                <a:schemeClr val="tx1"/>
              </a:buClr>
              <a:buSzTx/>
              <a:buFont typeface="+mj-lt"/>
              <a:buAutoNum type="arabicPeriod" startAt="10"/>
            </a:pPr>
            <a:r>
              <a:rPr lang="en-US" sz="1250" dirty="0"/>
              <a:t>M. </a:t>
            </a:r>
            <a:r>
              <a:rPr lang="en-US" sz="1250" dirty="0" err="1" smtClean="0"/>
              <a:t>Biggerstaff</a:t>
            </a:r>
            <a:r>
              <a:rPr lang="en-US" sz="1250" dirty="0" smtClean="0"/>
              <a:t>;, “Optimizing </a:t>
            </a:r>
            <a:r>
              <a:rPr lang="en-US" sz="1250" dirty="0"/>
              <a:t>radar guidance for triggered </a:t>
            </a:r>
            <a:r>
              <a:rPr lang="en-US" sz="1250" dirty="0" smtClean="0"/>
              <a:t>lightning,” DARPA, $200K</a:t>
            </a: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12994431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8"/>
            </a:pPr>
            <a:r>
              <a:rPr lang="en-US" sz="1250" dirty="0"/>
              <a:t>C. </a:t>
            </a:r>
            <a:r>
              <a:rPr lang="en-US" sz="1250" dirty="0" smtClean="0"/>
              <a:t>Ziegler, M</a:t>
            </a:r>
            <a:r>
              <a:rPr lang="en-US" sz="1250" dirty="0"/>
              <a:t>. </a:t>
            </a:r>
            <a:r>
              <a:rPr lang="en-US" sz="1250" dirty="0" err="1"/>
              <a:t>Biggerstaff</a:t>
            </a:r>
            <a:r>
              <a:rPr lang="en-US" sz="1250" dirty="0"/>
              <a:t>, M. </a:t>
            </a:r>
            <a:r>
              <a:rPr lang="en-US" sz="1250" dirty="0" err="1" smtClean="0"/>
              <a:t>Coniglio</a:t>
            </a:r>
            <a:r>
              <a:rPr lang="en-US" sz="1250" dirty="0" smtClean="0"/>
              <a:t>., “Measurement </a:t>
            </a:r>
            <a:r>
              <a:rPr lang="en-US" sz="1250" dirty="0"/>
              <a:t>and analysis of nocturnal mesoscale convective systems and </a:t>
            </a:r>
            <a:r>
              <a:rPr lang="en-US" sz="1250" dirty="0" smtClean="0"/>
              <a:t>their stable </a:t>
            </a:r>
            <a:r>
              <a:rPr lang="en-US" sz="1250" dirty="0"/>
              <a:t>boundary layer environment during </a:t>
            </a:r>
            <a:r>
              <a:rPr lang="en-US" sz="1250" dirty="0" smtClean="0"/>
              <a:t>PECAN,” NSF,. </a:t>
            </a:r>
            <a:r>
              <a:rPr lang="en-US" sz="1250" dirty="0"/>
              <a:t>$</a:t>
            </a:r>
            <a:r>
              <a:rPr lang="en-US" sz="1250" dirty="0" smtClean="0"/>
              <a:t>583K</a:t>
            </a:r>
          </a:p>
          <a:p>
            <a:pPr>
              <a:lnSpc>
                <a:spcPct val="80000"/>
              </a:lnSpc>
              <a:buClr>
                <a:schemeClr val="tx1"/>
              </a:buClr>
              <a:buSzTx/>
              <a:buFont typeface="Wingdings" pitchFamily="2" charset="2"/>
              <a:buAutoNum type="arabicPeriod" startAt="18"/>
            </a:pPr>
            <a:r>
              <a:rPr lang="en-US" sz="1250" dirty="0"/>
              <a:t> M. </a:t>
            </a:r>
            <a:r>
              <a:rPr lang="en-US" sz="1250" dirty="0" err="1"/>
              <a:t>Biggerstaff</a:t>
            </a:r>
            <a:r>
              <a:rPr lang="en-US" sz="1250" dirty="0" smtClean="0"/>
              <a:t>;,“Impact </a:t>
            </a:r>
            <a:r>
              <a:rPr lang="en-US" sz="1250" dirty="0"/>
              <a:t>of cloud dynamics on chemical and </a:t>
            </a:r>
            <a:r>
              <a:rPr lang="en-US" sz="1250" dirty="0" smtClean="0"/>
              <a:t>electrical properties </a:t>
            </a:r>
            <a:r>
              <a:rPr lang="en-US" sz="1250" dirty="0"/>
              <a:t>of storms observed during </a:t>
            </a:r>
            <a:r>
              <a:rPr lang="en-US" sz="1250" dirty="0" smtClean="0"/>
              <a:t>DC3,” NSF, $661K</a:t>
            </a:r>
            <a:endParaRPr lang="en-US" sz="1250" dirty="0"/>
          </a:p>
          <a:p>
            <a:pPr>
              <a:lnSpc>
                <a:spcPct val="80000"/>
              </a:lnSpc>
              <a:buClr>
                <a:schemeClr val="tx1"/>
              </a:buClr>
              <a:buSzTx/>
              <a:buFont typeface="Wingdings" pitchFamily="2" charset="2"/>
              <a:buAutoNum type="arabicPeriod" startAt="18"/>
            </a:pPr>
            <a:r>
              <a:rPr lang="en-US" sz="1250" dirty="0" smtClean="0"/>
              <a:t>K. Nicholas, “Deoxygenation </a:t>
            </a:r>
            <a:r>
              <a:rPr lang="en-US" sz="1250" dirty="0"/>
              <a:t>and Reductive Coupling of </a:t>
            </a:r>
            <a:r>
              <a:rPr lang="en-US" sz="1250" dirty="0" smtClean="0"/>
              <a:t>Alcohols Catalyzed </a:t>
            </a:r>
            <a:r>
              <a:rPr lang="en-US" sz="1250" dirty="0"/>
              <a:t>by Oxo-Metal </a:t>
            </a:r>
            <a:r>
              <a:rPr lang="en-US" sz="1250" dirty="0" smtClean="0"/>
              <a:t>Complexes,” NSF</a:t>
            </a:r>
            <a:r>
              <a:rPr lang="en-US" sz="1250" dirty="0"/>
              <a:t>. </a:t>
            </a:r>
            <a:r>
              <a:rPr lang="en-US" sz="1250" dirty="0" smtClean="0"/>
              <a:t>$405K</a:t>
            </a:r>
          </a:p>
          <a:p>
            <a:pPr>
              <a:lnSpc>
                <a:spcPct val="80000"/>
              </a:lnSpc>
              <a:buClr>
                <a:schemeClr val="tx1"/>
              </a:buClr>
              <a:buSzTx/>
              <a:buFont typeface="Wingdings" pitchFamily="2" charset="2"/>
              <a:buAutoNum type="arabicPeriod" startAt="18"/>
            </a:pPr>
            <a:r>
              <a:rPr lang="en-US" sz="1250" dirty="0" smtClean="0"/>
              <a:t>S. </a:t>
            </a:r>
            <a:r>
              <a:rPr lang="en-US" sz="1250" dirty="0"/>
              <a:t>Schroeder, N. </a:t>
            </a:r>
            <a:r>
              <a:rPr lang="en-US" sz="1250" dirty="0" err="1" smtClean="0"/>
              <a:t>Sloat</a:t>
            </a:r>
            <a:r>
              <a:rPr lang="en-US" sz="1250" dirty="0"/>
              <a:t>,</a:t>
            </a:r>
            <a:r>
              <a:rPr lang="en-US" sz="1250" dirty="0" smtClean="0"/>
              <a:t> “Blue </a:t>
            </a:r>
            <a:r>
              <a:rPr lang="en-US" sz="1250" dirty="0"/>
              <a:t>Water Student Internship </a:t>
            </a:r>
            <a:r>
              <a:rPr lang="en-US" sz="1250" dirty="0" smtClean="0"/>
              <a:t>Program,” $5K</a:t>
            </a:r>
            <a:endParaRPr lang="en-US" sz="1250" dirty="0"/>
          </a:p>
          <a:p>
            <a:pPr>
              <a:lnSpc>
                <a:spcPct val="80000"/>
              </a:lnSpc>
              <a:buClr>
                <a:schemeClr val="tx1"/>
              </a:buClr>
              <a:buSzTx/>
              <a:buFont typeface="Wingdings" pitchFamily="2" charset="2"/>
              <a:buAutoNum type="arabicPeriod" startAt="18"/>
            </a:pPr>
            <a:r>
              <a:rPr lang="en-US" sz="1250" dirty="0"/>
              <a:t>S. </a:t>
            </a:r>
            <a:r>
              <a:rPr lang="en-US" sz="1250" dirty="0" smtClean="0"/>
              <a:t>Schroeder, “Protein </a:t>
            </a:r>
            <a:r>
              <a:rPr lang="en-US" sz="1250" dirty="0"/>
              <a:t>and Metal Ion Binding in Viral </a:t>
            </a:r>
            <a:r>
              <a:rPr lang="en-US" sz="1250" dirty="0" smtClean="0"/>
              <a:t>RNA, HIV Accessory and Regulatory Complexes (HARC),” NIH, $25K</a:t>
            </a:r>
          </a:p>
          <a:p>
            <a:pPr>
              <a:lnSpc>
                <a:spcPct val="80000"/>
              </a:lnSpc>
              <a:buClr>
                <a:schemeClr val="tx1"/>
              </a:buClr>
              <a:buSzTx/>
              <a:buFont typeface="Wingdings" pitchFamily="2" charset="2"/>
              <a:buAutoNum type="arabicPeriod" startAt="18"/>
            </a:pPr>
            <a:r>
              <a:rPr lang="en-US" sz="1250" dirty="0" smtClean="0"/>
              <a:t>L. Ding, “RII </a:t>
            </a:r>
            <a:r>
              <a:rPr lang="en-US" sz="1250" dirty="0"/>
              <a:t>Track-2 FEC: Innovative, Broadly Accessible Tools </a:t>
            </a:r>
            <a:r>
              <a:rPr lang="en-US" sz="1250" dirty="0" smtClean="0"/>
              <a:t>for Brain </a:t>
            </a:r>
            <a:r>
              <a:rPr lang="en-US" sz="1250" dirty="0"/>
              <a:t>Imaging, Decoding, and </a:t>
            </a:r>
            <a:r>
              <a:rPr lang="en-US" sz="1250" dirty="0" smtClean="0"/>
              <a:t>Modulation,” NSF, $6M</a:t>
            </a:r>
          </a:p>
          <a:p>
            <a:pPr>
              <a:lnSpc>
                <a:spcPct val="80000"/>
              </a:lnSpc>
              <a:buClr>
                <a:schemeClr val="tx1"/>
              </a:buClr>
              <a:buSzTx/>
              <a:buFont typeface="Wingdings" pitchFamily="2" charset="2"/>
              <a:buAutoNum type="arabicPeriod" startAt="18"/>
            </a:pPr>
            <a:r>
              <a:rPr lang="en-US" sz="1250" dirty="0" smtClean="0"/>
              <a:t>L. Ding, “Development </a:t>
            </a:r>
            <a:r>
              <a:rPr lang="en-US" sz="1250" dirty="0"/>
              <a:t>of Imaging and EEG Biomarkers to </a:t>
            </a:r>
            <a:r>
              <a:rPr lang="en-US" sz="1250" dirty="0" smtClean="0"/>
              <a:t>Refine Neuromodulation </a:t>
            </a:r>
            <a:r>
              <a:rPr lang="en-US" sz="1250" dirty="0"/>
              <a:t>Treatment Targets in </a:t>
            </a:r>
            <a:r>
              <a:rPr lang="en-US" sz="1250" dirty="0" err="1" smtClean="0"/>
              <a:t>MdDS</a:t>
            </a:r>
            <a:r>
              <a:rPr lang="en-US" sz="1250" dirty="0" smtClean="0"/>
              <a:t>,” LIBR via </a:t>
            </a:r>
            <a:r>
              <a:rPr lang="en-US" sz="1250" dirty="0" err="1" smtClean="0"/>
              <a:t>NdDS</a:t>
            </a:r>
            <a:r>
              <a:rPr lang="en-US" sz="1250" dirty="0" smtClean="0"/>
              <a:t>, </a:t>
            </a:r>
            <a:r>
              <a:rPr lang="en-US" sz="1250" dirty="0" err="1" smtClean="0"/>
              <a:t>subaward</a:t>
            </a:r>
            <a:r>
              <a:rPr lang="en-US" sz="1250" dirty="0" smtClean="0"/>
              <a:t> PI, $55K</a:t>
            </a:r>
            <a:endParaRPr lang="en-US" sz="1250" dirty="0"/>
          </a:p>
          <a:p>
            <a:pPr>
              <a:lnSpc>
                <a:spcPct val="80000"/>
              </a:lnSpc>
              <a:buClr>
                <a:schemeClr val="tx1"/>
              </a:buClr>
              <a:buSzTx/>
              <a:buFont typeface="Wingdings" pitchFamily="2" charset="2"/>
              <a:buAutoNum type="arabicPeriod" startAt="18"/>
            </a:pPr>
            <a:r>
              <a:rPr lang="en-US" sz="1250" dirty="0" smtClean="0"/>
              <a:t>L. Ding, “Development </a:t>
            </a:r>
            <a:r>
              <a:rPr lang="en-US" sz="1250" dirty="0"/>
              <a:t>of the EEG </a:t>
            </a:r>
            <a:r>
              <a:rPr lang="en-US" sz="1250" dirty="0" err="1"/>
              <a:t>Neuroergonomics</a:t>
            </a:r>
            <a:r>
              <a:rPr lang="en-US" sz="1250" dirty="0"/>
              <a:t> Toolbox or </a:t>
            </a:r>
            <a:r>
              <a:rPr lang="en-US" sz="1250" dirty="0" smtClean="0"/>
              <a:t>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smtClean="0"/>
              <a:t>J</a:t>
            </a:r>
            <a:r>
              <a:rPr lang="en-US" sz="1250" dirty="0"/>
              <a:t>. P. Shaffer, “Atom Surface Interactions and Hybrid Quantum Systems for Quantum Engineering Applications</a:t>
            </a:r>
            <a:r>
              <a:rPr lang="en-US" sz="1250" dirty="0" smtClean="0"/>
              <a:t>,” AFOSR, $750K</a:t>
            </a:r>
          </a:p>
          <a:p>
            <a:pPr>
              <a:lnSpc>
                <a:spcPct val="80000"/>
              </a:lnSpc>
              <a:buClr>
                <a:schemeClr val="tx1"/>
              </a:buClr>
              <a:buSzTx/>
              <a:buFont typeface="Wingdings" pitchFamily="2" charset="2"/>
              <a:buAutoNum type="arabicPeriod" startAt="26"/>
            </a:pPr>
            <a:r>
              <a:rPr lang="en-US" sz="1250" dirty="0"/>
              <a:t>J. P. </a:t>
            </a:r>
            <a:r>
              <a:rPr lang="en-US" sz="1250" dirty="0" smtClean="0"/>
              <a:t>Shaffer, “High Sensitivity Absolute Electric Field Sensing with Atoms,” National </a:t>
            </a:r>
            <a:r>
              <a:rPr lang="en-US" sz="1250" dirty="0"/>
              <a:t>Reconnaissance </a:t>
            </a:r>
            <a:r>
              <a:rPr lang="en-US" sz="1250" dirty="0" smtClean="0"/>
              <a:t>Office, $309K</a:t>
            </a:r>
          </a:p>
          <a:p>
            <a:pPr>
              <a:lnSpc>
                <a:spcPct val="80000"/>
              </a:lnSpc>
              <a:buClr>
                <a:schemeClr val="tx1"/>
              </a:buClr>
              <a:buSzTx/>
              <a:buFont typeface="Wingdings" pitchFamily="2" charset="2"/>
              <a:buAutoNum type="arabicPeriod" startAt="26"/>
            </a:pPr>
            <a:r>
              <a:rPr lang="en-US" sz="1250" dirty="0" smtClean="0"/>
              <a:t>J</a:t>
            </a:r>
            <a:r>
              <a:rPr lang="en-US" sz="1250" dirty="0"/>
              <a:t>. P. </a:t>
            </a:r>
            <a:r>
              <a:rPr lang="en-US" sz="1250" dirty="0" smtClean="0"/>
              <a:t>Shaffer, “Control </a:t>
            </a:r>
            <a:r>
              <a:rPr lang="en-US" sz="1250" dirty="0"/>
              <a:t>of Rydberg Interactions and Exotic States of Matter</a:t>
            </a:r>
            <a:r>
              <a:rPr lang="en-US" sz="1250" dirty="0" smtClean="0"/>
              <a:t>,” NSF, $472K</a:t>
            </a:r>
          </a:p>
          <a:p>
            <a:pPr>
              <a:lnSpc>
                <a:spcPct val="80000"/>
              </a:lnSpc>
              <a:buClr>
                <a:schemeClr val="tx1"/>
              </a:buClr>
              <a:buSzTx/>
              <a:buFont typeface="Wingdings" pitchFamily="2" charset="2"/>
              <a:buAutoNum type="arabicPeriod" startAt="26"/>
            </a:pPr>
            <a:r>
              <a:rPr lang="en-US" sz="1250" dirty="0"/>
              <a:t>M. J. </a:t>
            </a:r>
            <a:r>
              <a:rPr lang="en-US" sz="1250" dirty="0" smtClean="0"/>
              <a:t>Wenger, “Building </a:t>
            </a:r>
            <a:r>
              <a:rPr lang="en-US" sz="1250" dirty="0"/>
              <a:t>a unified theory methodology </a:t>
            </a:r>
            <a:r>
              <a:rPr lang="en-US" sz="1250" dirty="0" smtClean="0"/>
              <a:t>for identification </a:t>
            </a:r>
            <a:r>
              <a:rPr lang="en-US" sz="1250" dirty="0"/>
              <a:t>of elementary cognitive systems</a:t>
            </a:r>
            <a:r>
              <a:rPr lang="en-US" sz="1250" dirty="0" smtClean="0"/>
              <a:t>,” NSF, $364K</a:t>
            </a:r>
          </a:p>
          <a:p>
            <a:pPr>
              <a:lnSpc>
                <a:spcPct val="80000"/>
              </a:lnSpc>
              <a:buClr>
                <a:schemeClr val="tx1"/>
              </a:buClr>
              <a:buSzTx/>
              <a:buFont typeface="Wingdings" pitchFamily="2" charset="2"/>
              <a:buAutoNum type="arabicPeriod" startAt="26"/>
            </a:pPr>
            <a:r>
              <a:rPr lang="en-US" sz="1250" dirty="0"/>
              <a:t>B. </a:t>
            </a:r>
            <a:r>
              <a:rPr lang="en-US" sz="1250" dirty="0" smtClean="0"/>
              <a:t>Wang et al, “High </a:t>
            </a:r>
            <a:r>
              <a:rPr lang="en-US" sz="1250" dirty="0"/>
              <a:t>Efficiency Flexible Dilute Nitrides Solar </a:t>
            </a:r>
            <a:r>
              <a:rPr lang="en-US" sz="1250" dirty="0" smtClean="0"/>
              <a:t>Cells for </a:t>
            </a:r>
            <a:r>
              <a:rPr lang="en-US" sz="1250" dirty="0"/>
              <a:t>Space </a:t>
            </a:r>
            <a:r>
              <a:rPr lang="en-US" sz="1250" dirty="0" smtClean="0"/>
              <a:t>Applications,” NASA EPSCoR, $750K</a:t>
            </a:r>
            <a:endParaRPr lang="en-US" sz="1250" dirty="0"/>
          </a:p>
          <a:p>
            <a:pPr>
              <a:lnSpc>
                <a:spcPct val="80000"/>
              </a:lnSpc>
              <a:buClr>
                <a:schemeClr val="tx1"/>
              </a:buClr>
              <a:buSzTx/>
              <a:buFont typeface="Wingdings" pitchFamily="2" charset="2"/>
              <a:buAutoNum type="arabicPeriod" startAt="26"/>
            </a:pPr>
            <a:r>
              <a:rPr lang="en-US" sz="1250" dirty="0"/>
              <a:t>D. </a:t>
            </a:r>
            <a:r>
              <a:rPr lang="en-US" sz="1250" dirty="0" err="1" smtClean="0"/>
              <a:t>LaDue</a:t>
            </a:r>
            <a:r>
              <a:rPr lang="en-US" sz="1250" dirty="0" smtClean="0"/>
              <a:t>, “REU </a:t>
            </a:r>
            <a:r>
              <a:rPr lang="en-US" sz="1250" dirty="0"/>
              <a:t>Site: Real-World Research Experiences at the National Weather </a:t>
            </a:r>
            <a:r>
              <a:rPr lang="en-US" sz="1250" dirty="0" smtClean="0"/>
              <a:t>Center,” NSF, $885K</a:t>
            </a:r>
          </a:p>
          <a:p>
            <a:pPr>
              <a:lnSpc>
                <a:spcPct val="80000"/>
              </a:lnSpc>
              <a:buClr>
                <a:schemeClr val="tx1"/>
              </a:buClr>
              <a:buSzTx/>
              <a:buFont typeface="Wingdings" pitchFamily="2" charset="2"/>
              <a:buAutoNum type="arabicPeriod" startAt="26"/>
            </a:pPr>
            <a:r>
              <a:rPr lang="en-US" sz="1250" dirty="0"/>
              <a:t>K. </a:t>
            </a:r>
            <a:r>
              <a:rPr lang="en-US" sz="1250" dirty="0" err="1" smtClean="0"/>
              <a:t>Marfurt</a:t>
            </a:r>
            <a:r>
              <a:rPr lang="en-US" sz="1250" dirty="0" smtClean="0"/>
              <a:t>, “3D </a:t>
            </a:r>
            <a:r>
              <a:rPr lang="en-US" sz="1250" dirty="0"/>
              <a:t>Seismic Attribute Analysis using AASPI </a:t>
            </a:r>
            <a:r>
              <a:rPr lang="en-US" sz="1250" dirty="0" err="1"/>
              <a:t>Prestack</a:t>
            </a:r>
            <a:r>
              <a:rPr lang="en-US" sz="1250" dirty="0"/>
              <a:t> </a:t>
            </a:r>
            <a:r>
              <a:rPr lang="en-US" sz="1250" dirty="0" smtClean="0"/>
              <a:t>Technology,” Korea </a:t>
            </a:r>
            <a:r>
              <a:rPr lang="en-US" sz="1250" dirty="0"/>
              <a:t>Institute of Geoscience Mineral </a:t>
            </a:r>
            <a:r>
              <a:rPr lang="en-US" sz="1250" dirty="0" smtClean="0"/>
              <a:t>Resources, $35K</a:t>
            </a:r>
          </a:p>
          <a:p>
            <a:pPr>
              <a:lnSpc>
                <a:spcPct val="80000"/>
              </a:lnSpc>
              <a:buClr>
                <a:schemeClr val="tx1"/>
              </a:buClr>
              <a:buSzTx/>
              <a:buFont typeface="Wingdings" pitchFamily="2" charset="2"/>
              <a:buAutoNum type="arabicPeriod" startAt="26"/>
            </a:pPr>
            <a:r>
              <a:rPr lang="en-US" sz="1250" dirty="0"/>
              <a:t>B. </a:t>
            </a:r>
            <a:r>
              <a:rPr lang="en-US" sz="1250" dirty="0" smtClean="0"/>
              <a:t>Moore, “National </a:t>
            </a:r>
            <a:r>
              <a:rPr lang="en-US" sz="1250" dirty="0" err="1"/>
              <a:t>Mesonet</a:t>
            </a:r>
            <a:r>
              <a:rPr lang="en-US" sz="1250" dirty="0"/>
              <a:t> Program </a:t>
            </a:r>
            <a:r>
              <a:rPr lang="en-US" sz="1250" dirty="0" smtClean="0"/>
              <a:t>2015-2016,” Global </a:t>
            </a:r>
            <a:r>
              <a:rPr lang="en-US" sz="1250" dirty="0"/>
              <a:t>Science Technology </a:t>
            </a:r>
            <a:r>
              <a:rPr lang="en-US" sz="1250" dirty="0" err="1" smtClean="0"/>
              <a:t>Inc</a:t>
            </a:r>
            <a:r>
              <a:rPr lang="en-US" sz="1250" dirty="0" smtClean="0"/>
              <a:t>, $473K</a:t>
            </a:r>
          </a:p>
          <a:p>
            <a:pPr>
              <a:lnSpc>
                <a:spcPct val="80000"/>
              </a:lnSpc>
              <a:buClr>
                <a:schemeClr val="tx1"/>
              </a:buClr>
              <a:buSzTx/>
              <a:buFont typeface="Wingdings" pitchFamily="2" charset="2"/>
              <a:buAutoNum type="arabicPeriod" startAt="26"/>
            </a:pPr>
            <a:r>
              <a:rPr lang="en-US" sz="1250" dirty="0"/>
              <a:t>S. </a:t>
            </a:r>
            <a:r>
              <a:rPr lang="en-US" sz="1250" dirty="0" err="1" smtClean="0"/>
              <a:t>Cavallo</a:t>
            </a:r>
            <a:r>
              <a:rPr lang="en-US" sz="1250" dirty="0" smtClean="0"/>
              <a:t>, “Multi-scale </a:t>
            </a:r>
            <a:r>
              <a:rPr lang="en-US" sz="1250" dirty="0"/>
              <a:t>Predictability with a New </a:t>
            </a:r>
            <a:r>
              <a:rPr lang="en-US" sz="1250" dirty="0" smtClean="0"/>
              <a:t>Coupled Non-hydrostatic </a:t>
            </a:r>
            <a:r>
              <a:rPr lang="en-US" sz="1250" dirty="0"/>
              <a:t>global model over the </a:t>
            </a:r>
            <a:r>
              <a:rPr lang="en-US" sz="1250" dirty="0" smtClean="0"/>
              <a:t>Arctic,” DOD-ONR, $273K</a:t>
            </a: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11611930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5"/>
            </a:pPr>
            <a:r>
              <a:rPr lang="en-US" sz="1250" dirty="0"/>
              <a:t>X. </a:t>
            </a:r>
            <a:r>
              <a:rPr lang="en-US" sz="1250" dirty="0" smtClean="0"/>
              <a:t>Chen, “Multi-scale validation of </a:t>
            </a:r>
            <a:r>
              <a:rPr lang="en-US" sz="1250" dirty="0"/>
              <a:t>earthquake source parameters to resolve </a:t>
            </a:r>
            <a:r>
              <a:rPr lang="en-US" sz="1250" dirty="0" smtClean="0"/>
              <a:t>any spatial</a:t>
            </a:r>
            <a:r>
              <a:rPr lang="en-US" sz="1250" dirty="0"/>
              <a:t>, temporal or </a:t>
            </a:r>
            <a:r>
              <a:rPr lang="en-US" sz="1250" dirty="0" smtClean="0"/>
              <a:t>magnitude-dependent variability </a:t>
            </a:r>
            <a:r>
              <a:rPr lang="en-US" sz="1250" dirty="0"/>
              <a:t>at </a:t>
            </a:r>
            <a:r>
              <a:rPr lang="en-US" sz="1250" dirty="0" err="1"/>
              <a:t>Parkfield</a:t>
            </a:r>
            <a:r>
              <a:rPr lang="en-US" sz="1250" dirty="0"/>
              <a:t>, </a:t>
            </a:r>
            <a:r>
              <a:rPr lang="en-US" sz="1250" dirty="0" smtClean="0"/>
              <a:t>CA, “NSF, $224K</a:t>
            </a:r>
          </a:p>
          <a:p>
            <a:pPr>
              <a:lnSpc>
                <a:spcPct val="80000"/>
              </a:lnSpc>
              <a:buClr>
                <a:schemeClr val="tx1"/>
              </a:buClr>
              <a:buSzTx/>
              <a:buFont typeface="Wingdings" pitchFamily="2" charset="2"/>
              <a:buAutoNum type="arabicPeriod" startAt="35"/>
            </a:pPr>
            <a:r>
              <a:rPr lang="en-US" sz="1250" dirty="0"/>
              <a:t>J. </a:t>
            </a:r>
            <a:r>
              <a:rPr lang="en-US" sz="1250" dirty="0" err="1" smtClean="0"/>
              <a:t>Ruyle</a:t>
            </a:r>
            <a:r>
              <a:rPr lang="en-US" sz="1250" dirty="0" smtClean="0"/>
              <a:t>, “Electrically </a:t>
            </a:r>
            <a:r>
              <a:rPr lang="en-US" sz="1250" dirty="0"/>
              <a:t>Small Antenna Design </a:t>
            </a:r>
            <a:r>
              <a:rPr lang="en-US" sz="1250" dirty="0" smtClean="0"/>
              <a:t>Tool,” U.S</a:t>
            </a:r>
            <a:r>
              <a:rPr lang="en-US" sz="1250" dirty="0"/>
              <a:t>. Federal </a:t>
            </a:r>
            <a:r>
              <a:rPr lang="en-US" sz="1250" dirty="0" err="1" smtClean="0"/>
              <a:t>Govt</a:t>
            </a:r>
            <a:r>
              <a:rPr lang="en-US" sz="1250" dirty="0" smtClean="0"/>
              <a:t>, $110K</a:t>
            </a:r>
          </a:p>
          <a:p>
            <a:pPr>
              <a:lnSpc>
                <a:spcPct val="80000"/>
              </a:lnSpc>
              <a:buClr>
                <a:schemeClr val="tx1"/>
              </a:buClr>
              <a:buSzTx/>
              <a:buFont typeface="Wingdings" pitchFamily="2" charset="2"/>
              <a:buAutoNum type="arabicPeriod" startAt="35"/>
            </a:pPr>
            <a:r>
              <a:rPr lang="en-US" sz="1250" dirty="0"/>
              <a:t>J. </a:t>
            </a:r>
            <a:r>
              <a:rPr lang="en-US" sz="1250" dirty="0" err="1" smtClean="0"/>
              <a:t>Ruyle</a:t>
            </a:r>
            <a:r>
              <a:rPr lang="en-US" sz="1250" dirty="0" smtClean="0"/>
              <a:t>, “Two-Dimensionality </a:t>
            </a:r>
            <a:r>
              <a:rPr lang="en-US" sz="1250" dirty="0"/>
              <a:t>for Conformal Multi-Platform </a:t>
            </a:r>
            <a:r>
              <a:rPr lang="en-US" sz="1250" dirty="0" smtClean="0"/>
              <a:t>Use,” DARPA, $499K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“Ensemble </a:t>
            </a:r>
            <a:r>
              <a:rPr lang="en-US" sz="1250" dirty="0" err="1"/>
              <a:t>Kalman</a:t>
            </a:r>
            <a:r>
              <a:rPr lang="en-US" sz="1250" dirty="0"/>
              <a:t> Filter and Hybrid Data </a:t>
            </a:r>
            <a:r>
              <a:rPr lang="en-US" sz="1250" dirty="0" smtClean="0"/>
              <a:t>Assimilation for Convective-Scale,” $73K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“Developing </a:t>
            </a:r>
            <a:r>
              <a:rPr lang="en-US" sz="1250" dirty="0"/>
              <a:t>and Evaluating GSI-based </a:t>
            </a:r>
            <a:r>
              <a:rPr lang="en-US" sz="1250" dirty="0" err="1" smtClean="0"/>
              <a:t>EnKF-Variational</a:t>
            </a:r>
            <a:r>
              <a:rPr lang="en-US" sz="1250" dirty="0" smtClean="0"/>
              <a:t> Hybrid </a:t>
            </a:r>
            <a:r>
              <a:rPr lang="en-US" sz="1250" dirty="0"/>
              <a:t>Data Assimilation for NCEP NAMRR to </a:t>
            </a:r>
            <a:r>
              <a:rPr lang="en-US" sz="1250" dirty="0" smtClean="0"/>
              <a:t>Improve Convection-Allowing </a:t>
            </a:r>
            <a:r>
              <a:rPr lang="en-US" sz="1250" dirty="0"/>
              <a:t>Hazardous Weather </a:t>
            </a:r>
            <a:r>
              <a:rPr lang="en-US" sz="1250" dirty="0" smtClean="0"/>
              <a:t>Forecast,” NOAA, $123K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“Hybrid </a:t>
            </a:r>
            <a:r>
              <a:rPr lang="en-US" sz="1250" dirty="0"/>
              <a:t>Data Assimilation for </a:t>
            </a:r>
            <a:r>
              <a:rPr lang="en-US" sz="1250" dirty="0" smtClean="0"/>
              <a:t>Convective-Scale,” NOAA, $99K</a:t>
            </a:r>
          </a:p>
          <a:p>
            <a:pPr>
              <a:lnSpc>
                <a:spcPct val="80000"/>
              </a:lnSpc>
              <a:buClr>
                <a:schemeClr val="tx1"/>
              </a:buClr>
              <a:buSzTx/>
              <a:buFont typeface="Wingdings" pitchFamily="2" charset="2"/>
              <a:buAutoNum type="arabicPeriod" startAt="35"/>
            </a:pPr>
            <a:r>
              <a:rPr lang="en-US" sz="1250" dirty="0"/>
              <a:t>X. </a:t>
            </a:r>
            <a:r>
              <a:rPr lang="en-US" sz="1250" dirty="0" smtClean="0"/>
              <a:t>Wang, “Improving </a:t>
            </a:r>
            <a:r>
              <a:rPr lang="en-US" sz="1250" dirty="0"/>
              <a:t>Global and Hurricane Prediction </a:t>
            </a:r>
            <a:r>
              <a:rPr lang="en-US" sz="1250" dirty="0" smtClean="0"/>
              <a:t>b Using </a:t>
            </a:r>
            <a:r>
              <a:rPr lang="en-US" sz="1250" dirty="0"/>
              <a:t>Minimum-Cost Large Ensemble </a:t>
            </a:r>
            <a:r>
              <a:rPr lang="en-US" sz="1250" dirty="0" smtClean="0"/>
              <a:t>in GFS </a:t>
            </a:r>
            <a:r>
              <a:rPr lang="en-US" sz="1250" dirty="0"/>
              <a:t>4DEnVar Hybrid Data Assimilation </a:t>
            </a:r>
            <a:r>
              <a:rPr lang="en-US" sz="1250" dirty="0" smtClean="0"/>
              <a:t>System,” NOAA, $389K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a:t>
            </a:r>
            <a:r>
              <a:rPr lang="en-US" sz="1250" dirty="0" err="1" smtClean="0"/>
              <a:t>Tzero</a:t>
            </a:r>
            <a:r>
              <a:rPr lang="en-US" sz="1250" dirty="0" smtClean="0"/>
              <a:t> Revolution,” </a:t>
            </a:r>
            <a:r>
              <a:rPr lang="en-US" sz="1250" dirty="0" err="1" smtClean="0"/>
              <a:t>Weathernews</a:t>
            </a:r>
            <a:r>
              <a:rPr lang="en-US" sz="1250" dirty="0" smtClean="0"/>
              <a:t> </a:t>
            </a:r>
            <a:r>
              <a:rPr lang="en-US" sz="1250" dirty="0"/>
              <a:t>Americas, Inc</a:t>
            </a:r>
            <a:r>
              <a:rPr lang="en-US" sz="1250" dirty="0" smtClean="0"/>
              <a:t>., $59K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“Improving </a:t>
            </a:r>
            <a:r>
              <a:rPr lang="en-US" sz="1250" dirty="0"/>
              <a:t>the Understanding and </a:t>
            </a:r>
            <a:r>
              <a:rPr lang="en-US" sz="1250" dirty="0" smtClean="0"/>
              <a:t>Prediction of </a:t>
            </a:r>
            <a:r>
              <a:rPr lang="en-US" sz="1250" dirty="0"/>
              <a:t>Nocturnal Convection through Advance </a:t>
            </a:r>
            <a:r>
              <a:rPr lang="en-US" sz="1250" dirty="0" smtClean="0"/>
              <a:t>Data Assimilation </a:t>
            </a:r>
            <a:r>
              <a:rPr lang="en-US" sz="1250" dirty="0"/>
              <a:t>and Ensemble Simulation in </a:t>
            </a:r>
            <a:r>
              <a:rPr lang="en-US" sz="1250" dirty="0" smtClean="0"/>
              <a:t>PECAN,” NSF, $602K</a:t>
            </a: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4"/>
            </a:pPr>
            <a:r>
              <a:rPr lang="en-US" sz="1250" dirty="0"/>
              <a:t>J. </a:t>
            </a:r>
            <a:r>
              <a:rPr lang="en-US" sz="1250" dirty="0" smtClean="0"/>
              <a:t>Dyer, “Heart </a:t>
            </a:r>
            <a:r>
              <a:rPr lang="en-US" sz="1250" dirty="0"/>
              <a:t>Rate Variability Assessment as an Indicator of </a:t>
            </a:r>
            <a:r>
              <a:rPr lang="en-US" sz="1250" dirty="0" smtClean="0"/>
              <a:t>Health,” OUHSC, $121K</a:t>
            </a:r>
            <a:endParaRPr lang="en-US" sz="1250" dirty="0"/>
          </a:p>
          <a:p>
            <a:pPr>
              <a:lnSpc>
                <a:spcPct val="80000"/>
              </a:lnSpc>
              <a:buClr>
                <a:schemeClr val="tx1"/>
              </a:buClr>
              <a:buSzTx/>
              <a:buFont typeface="Wingdings" pitchFamily="2" charset="2"/>
              <a:buAutoNum type="arabicPeriod" startAt="44"/>
            </a:pPr>
            <a:r>
              <a:rPr lang="en-US" sz="1250" dirty="0" smtClean="0"/>
              <a:t>M</a:t>
            </a:r>
            <a:r>
              <a:rPr lang="en-US" sz="1250" dirty="0"/>
              <a:t>. </a:t>
            </a:r>
            <a:r>
              <a:rPr lang="en-US" sz="1250" dirty="0" smtClean="0"/>
              <a:t>Zaman, “Southern </a:t>
            </a:r>
            <a:r>
              <a:rPr lang="en-US" sz="1250" dirty="0"/>
              <a:t>Plains Transportation Center (SPTC</a:t>
            </a:r>
            <a:r>
              <a:rPr lang="en-US" sz="1250" dirty="0" smtClean="0"/>
              <a:t>),” USDOT, $7.7M</a:t>
            </a:r>
            <a:endParaRPr lang="en-US" sz="1250" dirty="0"/>
          </a:p>
          <a:p>
            <a:pPr>
              <a:lnSpc>
                <a:spcPct val="80000"/>
              </a:lnSpc>
              <a:buClr>
                <a:schemeClr val="tx1"/>
              </a:buClr>
              <a:buSzTx/>
              <a:buFont typeface="Wingdings" pitchFamily="2" charset="2"/>
              <a:buAutoNum type="arabicPeriod" startAt="44"/>
            </a:pPr>
            <a:r>
              <a:rPr lang="en-US" sz="1250" dirty="0" smtClean="0"/>
              <a:t>M</a:t>
            </a:r>
            <a:r>
              <a:rPr lang="en-US" sz="1250" dirty="0"/>
              <a:t>. </a:t>
            </a:r>
            <a:r>
              <a:rPr lang="en-US" sz="1250" dirty="0" smtClean="0"/>
              <a:t>Zaman, “Matching </a:t>
            </a:r>
            <a:r>
              <a:rPr lang="en-US" sz="1250" dirty="0"/>
              <a:t>Support for The Southern Plains Transportation </a:t>
            </a:r>
            <a:r>
              <a:rPr lang="en-US" sz="1250" dirty="0" smtClean="0"/>
              <a:t>Center,” State </a:t>
            </a:r>
            <a:r>
              <a:rPr lang="en-US" sz="1250" dirty="0"/>
              <a:t>of Oklahoma, </a:t>
            </a:r>
            <a:r>
              <a:rPr lang="en-US" sz="1250" dirty="0" err="1" smtClean="0"/>
              <a:t>Dept</a:t>
            </a:r>
            <a:r>
              <a:rPr lang="en-US" sz="1250" dirty="0" smtClean="0"/>
              <a:t> </a:t>
            </a:r>
            <a:r>
              <a:rPr lang="en-US" sz="1250" dirty="0"/>
              <a:t>of </a:t>
            </a:r>
            <a:r>
              <a:rPr lang="en-US" sz="1250" dirty="0" smtClean="0"/>
              <a:t>Transportation, $3M</a:t>
            </a:r>
            <a:endParaRPr lang="en-US" sz="1250" dirty="0"/>
          </a:p>
          <a:p>
            <a:pPr>
              <a:lnSpc>
                <a:spcPct val="80000"/>
              </a:lnSpc>
              <a:buClr>
                <a:schemeClr val="tx1"/>
              </a:buClr>
              <a:buSzTx/>
              <a:buFont typeface="Wingdings" pitchFamily="2" charset="2"/>
              <a:buAutoNum type="arabicPeriod" startAt="44"/>
            </a:pPr>
            <a:r>
              <a:rPr lang="en-US" sz="1250" dirty="0"/>
              <a:t>K. De </a:t>
            </a:r>
            <a:r>
              <a:rPr lang="en-US" sz="1250" dirty="0" err="1" smtClean="0"/>
              <a:t>Beurs</a:t>
            </a:r>
            <a:r>
              <a:rPr lang="en-US" sz="1250" dirty="0" smtClean="0"/>
              <a:t>, “Storms</a:t>
            </a:r>
            <a:r>
              <a:rPr lang="en-US" sz="1250" dirty="0"/>
              <a:t>, Forms, and Complexity of the Urban </a:t>
            </a:r>
            <a:r>
              <a:rPr lang="en-US" sz="1250" dirty="0" smtClean="0"/>
              <a:t>Canopy: How </a:t>
            </a:r>
            <a:r>
              <a:rPr lang="en-US" sz="1250" dirty="0"/>
              <a:t>Land Use, Settlement Patterns, and the Shapes </a:t>
            </a:r>
            <a:r>
              <a:rPr lang="en-US" sz="1250" dirty="0" smtClean="0"/>
              <a:t>of Cities </a:t>
            </a:r>
            <a:r>
              <a:rPr lang="en-US" sz="1250" dirty="0"/>
              <a:t>Influence Severe </a:t>
            </a:r>
            <a:r>
              <a:rPr lang="en-US" sz="1250" dirty="0" smtClean="0"/>
              <a:t>Weather,” NASA, $437K</a:t>
            </a:r>
            <a:endParaRPr lang="en-US" sz="1250" dirty="0"/>
          </a:p>
          <a:p>
            <a:pPr>
              <a:lnSpc>
                <a:spcPct val="80000"/>
              </a:lnSpc>
              <a:buClr>
                <a:schemeClr val="tx1"/>
              </a:buClr>
              <a:buSzTx/>
              <a:buFont typeface="Wingdings" pitchFamily="2" charset="2"/>
              <a:buAutoNum type="arabicPeriod" startAt="44"/>
            </a:pPr>
            <a:r>
              <a:rPr lang="en-US" sz="1250" dirty="0" smtClean="0"/>
              <a:t>E. Baron, “Models </a:t>
            </a:r>
            <a:r>
              <a:rPr lang="en-US" sz="1250" dirty="0"/>
              <a:t>of Interacting Supernovae: Probing the </a:t>
            </a:r>
            <a:r>
              <a:rPr lang="en-US" sz="1250" dirty="0" smtClean="0"/>
              <a:t>Circumstellar Environment,” NASA, $381K</a:t>
            </a:r>
          </a:p>
          <a:p>
            <a:pPr>
              <a:lnSpc>
                <a:spcPct val="80000"/>
              </a:lnSpc>
              <a:buClr>
                <a:schemeClr val="tx1"/>
              </a:buClr>
              <a:buSzTx/>
              <a:buFont typeface="Wingdings" pitchFamily="2" charset="2"/>
              <a:buAutoNum type="arabicPeriod" startAt="44"/>
            </a:pPr>
            <a:r>
              <a:rPr lang="en-US" sz="1250" dirty="0" smtClean="0"/>
              <a:t>A. Fierro, K. Calhoun, E. Mansell, C. Ziegler, D. </a:t>
            </a:r>
            <a:r>
              <a:rPr lang="en-US" sz="1250" dirty="0" err="1" smtClean="0"/>
              <a:t>MacGorman</a:t>
            </a:r>
            <a:r>
              <a:rPr lang="en-US" sz="1250" dirty="0" smtClean="0"/>
              <a:t>, J. </a:t>
            </a:r>
            <a:r>
              <a:rPr lang="en-US" sz="1250" dirty="0"/>
              <a:t>Gao, </a:t>
            </a:r>
            <a:r>
              <a:rPr lang="en-US" sz="1250" dirty="0" smtClean="0"/>
              <a:t>“Assimilation </a:t>
            </a:r>
            <a:r>
              <a:rPr lang="en-US" sz="1250" dirty="0"/>
              <a:t>of GOES-R total lightning into GSI to </a:t>
            </a:r>
            <a:r>
              <a:rPr lang="en-US" sz="1250" dirty="0" smtClean="0"/>
              <a:t>improve short-term </a:t>
            </a:r>
            <a:r>
              <a:rPr lang="en-US" sz="1250" dirty="0"/>
              <a:t>forecasts of high impact weather events at cloud resolving </a:t>
            </a:r>
            <a:r>
              <a:rPr lang="en-US" sz="1250" dirty="0" smtClean="0"/>
              <a:t>scales,” NOAA, $230K</a:t>
            </a:r>
            <a:endParaRPr lang="en-US" sz="1250" dirty="0"/>
          </a:p>
          <a:p>
            <a:pPr>
              <a:lnSpc>
                <a:spcPct val="80000"/>
              </a:lnSpc>
              <a:buClr>
                <a:schemeClr val="tx1"/>
              </a:buClr>
              <a:buSzTx/>
              <a:buFont typeface="Wingdings" pitchFamily="2" charset="2"/>
              <a:buAutoNum type="arabicPeriod" startAt="44"/>
            </a:pPr>
            <a:r>
              <a:rPr lang="en-US" sz="1250" dirty="0" smtClean="0"/>
              <a:t>M. </a:t>
            </a:r>
            <a:r>
              <a:rPr lang="en-US" sz="1250" dirty="0" err="1" smtClean="0"/>
              <a:t>Xue</a:t>
            </a:r>
            <a:r>
              <a:rPr lang="en-US" sz="1250" dirty="0"/>
              <a:t>, </a:t>
            </a:r>
            <a:r>
              <a:rPr lang="en-US" sz="1250" dirty="0" smtClean="0"/>
              <a:t>K. Brewster</a:t>
            </a:r>
            <a:r>
              <a:rPr lang="en-US" sz="1250" dirty="0"/>
              <a:t>, </a:t>
            </a:r>
            <a:r>
              <a:rPr lang="en-US" sz="1250" dirty="0" smtClean="0"/>
              <a:t>Y. Jung, , “Advanced </a:t>
            </a:r>
            <a:r>
              <a:rPr lang="en-US" sz="1250" dirty="0"/>
              <a:t>Data Assimilation and Prediction Research for Convective-Scale </a:t>
            </a:r>
            <a:r>
              <a:rPr lang="en-US" sz="1250" dirty="0" smtClean="0"/>
              <a:t>‘Warn-on-Forecast’,” NOAA, $450K</a:t>
            </a:r>
            <a:endParaRPr lang="en-US" sz="1250" dirty="0"/>
          </a:p>
          <a:p>
            <a:pPr>
              <a:lnSpc>
                <a:spcPct val="80000"/>
              </a:lnSpc>
              <a:buClr>
                <a:schemeClr val="tx1"/>
              </a:buClr>
              <a:buSzTx/>
              <a:buFont typeface="Wingdings" pitchFamily="2" charset="2"/>
              <a:buAutoNum type="arabicPeriod" startAt="44"/>
            </a:pPr>
            <a:r>
              <a:rPr lang="en-US" sz="1250" dirty="0" smtClean="0"/>
              <a:t>M. </a:t>
            </a:r>
            <a:r>
              <a:rPr lang="en-US" sz="1250" dirty="0" err="1" smtClean="0"/>
              <a:t>Xue</a:t>
            </a:r>
            <a:r>
              <a:rPr lang="en-US" sz="1250" dirty="0"/>
              <a:t>, </a:t>
            </a:r>
            <a:r>
              <a:rPr lang="en-US" sz="1250" dirty="0" smtClean="0"/>
              <a:t>F. Kong</a:t>
            </a:r>
            <a:r>
              <a:rPr lang="en-US" sz="1250" dirty="0"/>
              <a:t>, </a:t>
            </a:r>
            <a:r>
              <a:rPr lang="en-US" sz="1250" dirty="0" smtClean="0"/>
              <a:t>Y. Jung</a:t>
            </a:r>
            <a:r>
              <a:rPr lang="en-US" sz="1250" dirty="0"/>
              <a:t>, </a:t>
            </a:r>
            <a:r>
              <a:rPr lang="en-US" sz="1250" dirty="0" smtClean="0"/>
              <a:t>N. Snook, “</a:t>
            </a:r>
            <a:r>
              <a:rPr lang="en-US" sz="1250" dirty="0" err="1" smtClean="0"/>
              <a:t>mproving</a:t>
            </a:r>
            <a:r>
              <a:rPr lang="en-US" sz="1250" dirty="0" smtClean="0"/>
              <a:t> </a:t>
            </a:r>
            <a:r>
              <a:rPr lang="en-US" sz="1250" dirty="0"/>
              <a:t>Initial Conditions and their Perturbations through Ensemble-Based Data Assimilation for Optimized Storm-Scale Ensemble Prediction in Support of HWT Severe Weather </a:t>
            </a:r>
            <a:r>
              <a:rPr lang="en-US" sz="1250" dirty="0" smtClean="0"/>
              <a:t>Forecasting,” NOAA, $249K</a:t>
            </a: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32462167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52"/>
            </a:pPr>
            <a:r>
              <a:rPr lang="en-US" sz="1250" dirty="0" smtClean="0"/>
              <a:t>M. </a:t>
            </a:r>
            <a:r>
              <a:rPr lang="en-US" sz="1250" dirty="0" err="1" smtClean="0"/>
              <a:t>Xue</a:t>
            </a:r>
            <a:r>
              <a:rPr lang="en-US" sz="1250" dirty="0"/>
              <a:t>, </a:t>
            </a:r>
            <a:r>
              <a:rPr lang="en-US" sz="1250" dirty="0" smtClean="0"/>
              <a:t>K. Brewster</a:t>
            </a:r>
            <a:r>
              <a:rPr lang="en-US" sz="1250" dirty="0"/>
              <a:t>, </a:t>
            </a:r>
            <a:r>
              <a:rPr lang="en-US" sz="1250" dirty="0" smtClean="0"/>
              <a:t>F. Kong, “Storm-Scale </a:t>
            </a:r>
            <a:r>
              <a:rPr lang="en-US" sz="1250" dirty="0"/>
              <a:t>Ensemble Prediction Optimized for Heavy Precipitation Forecasting in Support of the </a:t>
            </a:r>
            <a:r>
              <a:rPr lang="en-US" sz="1250" dirty="0" err="1"/>
              <a:t>Hydrometeorological</a:t>
            </a:r>
            <a:r>
              <a:rPr lang="en-US" sz="1250" dirty="0"/>
              <a:t> Testbed (</a:t>
            </a:r>
            <a:r>
              <a:rPr lang="en-US" sz="1250" dirty="0" smtClean="0"/>
              <a:t>HMT),” NOAA, $236K</a:t>
            </a:r>
          </a:p>
          <a:p>
            <a:pPr>
              <a:lnSpc>
                <a:spcPct val="80000"/>
              </a:lnSpc>
              <a:buClr>
                <a:schemeClr val="tx1"/>
              </a:buClr>
              <a:buSzTx/>
              <a:buFont typeface="Wingdings" pitchFamily="2" charset="2"/>
              <a:buAutoNum type="arabicPeriod" startAt="52"/>
            </a:pPr>
            <a:r>
              <a:rPr lang="en-US" sz="1250" dirty="0" smtClean="0"/>
              <a:t>J. Kelly, E. Bridge, P. </a:t>
            </a:r>
            <a:r>
              <a:rPr lang="en-US" sz="1250" dirty="0" err="1" smtClean="0"/>
              <a:t>Chilson</a:t>
            </a:r>
            <a:r>
              <a:rPr lang="en-US" sz="1250" dirty="0" smtClean="0"/>
              <a:t>, A. McGovern, K. </a:t>
            </a:r>
            <a:r>
              <a:rPr lang="en-US" sz="1250" dirty="0" err="1" smtClean="0"/>
              <a:t>deBeurs</a:t>
            </a:r>
            <a:r>
              <a:rPr lang="en-US" sz="1250" dirty="0" smtClean="0"/>
              <a:t>, J. Reedy, L. Jervis, “NRT</a:t>
            </a:r>
            <a:r>
              <a:rPr lang="en-US" sz="1250" dirty="0"/>
              <a:t>: </a:t>
            </a:r>
            <a:r>
              <a:rPr lang="en-US" sz="1250" dirty="0" err="1"/>
              <a:t>Aeroecology</a:t>
            </a:r>
            <a:r>
              <a:rPr lang="en-US" sz="1250" dirty="0"/>
              <a:t> as a testbed of interdisciplinary STEM </a:t>
            </a:r>
            <a:r>
              <a:rPr lang="en-US" sz="1250" dirty="0" smtClean="0"/>
              <a:t>training,” $2.95M</a:t>
            </a:r>
            <a:endParaRPr lang="en-US" sz="1250" dirty="0"/>
          </a:p>
          <a:p>
            <a:pPr>
              <a:lnSpc>
                <a:spcPct val="80000"/>
              </a:lnSpc>
              <a:buClr>
                <a:schemeClr val="tx1"/>
              </a:buClr>
              <a:buSzTx/>
              <a:buFont typeface="Wingdings" pitchFamily="2" charset="2"/>
              <a:buAutoNum type="arabicPeriod" startAt="52"/>
            </a:pPr>
            <a:r>
              <a:rPr lang="en-US" sz="1250" dirty="0" smtClean="0"/>
              <a:t>F. </a:t>
            </a:r>
            <a:r>
              <a:rPr lang="en-US" sz="1250" dirty="0" err="1" smtClean="0"/>
              <a:t>Carr</a:t>
            </a:r>
            <a:r>
              <a:rPr lang="en-US" sz="1250" dirty="0" smtClean="0"/>
              <a:t>, J. </a:t>
            </a:r>
            <a:r>
              <a:rPr lang="en-US" sz="1250" dirty="0" err="1" smtClean="0"/>
              <a:t>Brotzge</a:t>
            </a:r>
            <a:r>
              <a:rPr lang="en-US" sz="1250" dirty="0" smtClean="0"/>
              <a:t>, “National </a:t>
            </a:r>
            <a:r>
              <a:rPr lang="en-US" sz="1250" dirty="0" err="1"/>
              <a:t>Mesonet</a:t>
            </a:r>
            <a:r>
              <a:rPr lang="en-US" sz="1250" dirty="0"/>
              <a:t> Program", </a:t>
            </a:r>
            <a:r>
              <a:rPr lang="en-US" sz="1250" dirty="0" smtClean="0"/>
              <a:t>GST </a:t>
            </a:r>
            <a:r>
              <a:rPr lang="en-US" sz="1250" dirty="0"/>
              <a:t>and Earth </a:t>
            </a:r>
            <a:r>
              <a:rPr lang="en-US" sz="1250" dirty="0" smtClean="0"/>
              <a:t>Networks, $50K</a:t>
            </a:r>
            <a:endParaRPr lang="en-US" sz="1250" dirty="0"/>
          </a:p>
          <a:p>
            <a:pPr>
              <a:lnSpc>
                <a:spcPct val="80000"/>
              </a:lnSpc>
              <a:buClr>
                <a:schemeClr val="tx1"/>
              </a:buClr>
              <a:buSzTx/>
              <a:buFont typeface="Wingdings" pitchFamily="2" charset="2"/>
              <a:buAutoNum type="arabicPeriod" startAt="52"/>
            </a:pPr>
            <a:r>
              <a:rPr lang="en-US" sz="1250" dirty="0" smtClean="0"/>
              <a:t>F. </a:t>
            </a:r>
            <a:r>
              <a:rPr lang="en-US" sz="1250" dirty="0" err="1" smtClean="0"/>
              <a:t>Carr</a:t>
            </a:r>
            <a:r>
              <a:rPr lang="en-US" sz="1250" dirty="0" smtClean="0"/>
              <a:t>, K. Brewster, “National </a:t>
            </a:r>
            <a:r>
              <a:rPr lang="en-US" sz="1250" dirty="0" err="1"/>
              <a:t>Mesonet</a:t>
            </a:r>
            <a:r>
              <a:rPr lang="en-US" sz="1250" dirty="0"/>
              <a:t> </a:t>
            </a:r>
            <a:r>
              <a:rPr lang="en-US" sz="1250" dirty="0" smtClean="0"/>
              <a:t>Program,” $100K</a:t>
            </a:r>
            <a:endParaRPr lang="en-US" sz="1250" dirty="0"/>
          </a:p>
          <a:p>
            <a:pPr>
              <a:lnSpc>
                <a:spcPct val="80000"/>
              </a:lnSpc>
              <a:buClr>
                <a:schemeClr val="tx1"/>
              </a:buClr>
              <a:buSzTx/>
              <a:buFont typeface="Wingdings" pitchFamily="2" charset="2"/>
              <a:buAutoNum type="arabicPeriod" startAt="52"/>
            </a:pPr>
            <a:r>
              <a:rPr lang="en-US" sz="1250" dirty="0" smtClean="0"/>
              <a:t>F. </a:t>
            </a:r>
            <a:r>
              <a:rPr lang="en-US" sz="1250" dirty="0" err="1" smtClean="0"/>
              <a:t>Carr</a:t>
            </a:r>
            <a:r>
              <a:rPr lang="en-US" sz="1250" dirty="0" smtClean="0"/>
              <a:t>, J. </a:t>
            </a:r>
            <a:r>
              <a:rPr lang="en-US" sz="1250" dirty="0" err="1" smtClean="0"/>
              <a:t>Brotzge</a:t>
            </a:r>
            <a:r>
              <a:rPr lang="en-US" sz="1250" dirty="0" smtClean="0"/>
              <a:t>, K. Brewster, “Network </a:t>
            </a:r>
            <a:r>
              <a:rPr lang="en-US" sz="1250" dirty="0"/>
              <a:t>of Networks: Preliminary </a:t>
            </a:r>
            <a:r>
              <a:rPr lang="en-US" sz="1250" dirty="0" smtClean="0"/>
              <a:t>Study,” NOAA/NWS </a:t>
            </a:r>
            <a:r>
              <a:rPr lang="en-US" sz="1250" dirty="0"/>
              <a:t>Office </a:t>
            </a:r>
            <a:r>
              <a:rPr lang="en-US" sz="1250" dirty="0" smtClean="0"/>
              <a:t>of Science </a:t>
            </a:r>
            <a:r>
              <a:rPr lang="en-US" sz="1250" dirty="0"/>
              <a:t>and </a:t>
            </a:r>
            <a:r>
              <a:rPr lang="en-US" sz="1250" dirty="0" smtClean="0"/>
              <a:t>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30673582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57"/>
            </a:pPr>
            <a:r>
              <a:rPr lang="en-US" sz="1250" dirty="0" smtClean="0"/>
              <a:t>J. van de Lindt, B. </a:t>
            </a:r>
            <a:r>
              <a:rPr lang="en-US" sz="1250" dirty="0" err="1" smtClean="0"/>
              <a:t>Ellingwood</a:t>
            </a:r>
            <a:r>
              <a:rPr lang="en-US" sz="1250" dirty="0" smtClean="0"/>
              <a:t>, A. </a:t>
            </a:r>
            <a:r>
              <a:rPr lang="en-US" sz="1250" dirty="0" err="1" smtClean="0"/>
              <a:t>Cerato</a:t>
            </a:r>
            <a:r>
              <a:rPr lang="en-US" sz="1250" dirty="0" smtClean="0"/>
              <a:t>, </a:t>
            </a:r>
            <a:r>
              <a:rPr lang="de-DE" sz="1250" dirty="0"/>
              <a:t>N. </a:t>
            </a:r>
            <a:r>
              <a:rPr lang="de-DE" sz="1250" dirty="0" smtClean="0"/>
              <a:t>Wang, C. Nicholson et al,</a:t>
            </a:r>
            <a:r>
              <a:rPr lang="en-US" sz="1250" dirty="0" smtClean="0"/>
              <a:t> “NIST Center </a:t>
            </a:r>
            <a:r>
              <a:rPr lang="en-US" sz="1250" dirty="0"/>
              <a:t>for Risk-Based Community Resilience </a:t>
            </a:r>
            <a:r>
              <a:rPr lang="en-US" sz="1250" dirty="0" smtClean="0"/>
              <a:t>Planning,”</a:t>
            </a:r>
            <a:r>
              <a:rPr lang="de-DE" sz="1250" dirty="0" smtClean="0"/>
              <a:t> $1.37M</a:t>
            </a:r>
            <a:endParaRPr lang="en-US" sz="1250" dirty="0"/>
          </a:p>
          <a:p>
            <a:pPr>
              <a:lnSpc>
                <a:spcPct val="80000"/>
              </a:lnSpc>
              <a:buClr>
                <a:schemeClr val="tx1"/>
              </a:buClr>
              <a:buSzTx/>
              <a:buFont typeface="Wingdings" pitchFamily="2" charset="2"/>
              <a:buAutoNum type="arabicPeriod" startAt="57"/>
            </a:pPr>
            <a:r>
              <a:rPr lang="en-US" sz="1250" dirty="0" smtClean="0"/>
              <a:t>J. van de Lindt, A. </a:t>
            </a:r>
            <a:r>
              <a:rPr lang="en-US" sz="1250" dirty="0" err="1" smtClean="0"/>
              <a:t>Cerato</a:t>
            </a:r>
            <a:r>
              <a:rPr lang="en-US" sz="1250" dirty="0" smtClean="0"/>
              <a:t>, N. Wang, </a:t>
            </a:r>
            <a:r>
              <a:rPr lang="en-US" sz="1250" dirty="0"/>
              <a:t>“A Risk-Informed Decision Framework to </a:t>
            </a:r>
            <a:r>
              <a:rPr lang="en-US" sz="1250" dirty="0" smtClean="0"/>
              <a:t>Achieve Resilient </a:t>
            </a:r>
            <a:r>
              <a:rPr lang="en-US" sz="1250" dirty="0"/>
              <a:t>and Sustainable Buildings that Meet Community </a:t>
            </a:r>
            <a:r>
              <a:rPr lang="en-US" sz="1250" dirty="0" smtClean="0"/>
              <a:t>Objectives,” NSF, $380K</a:t>
            </a:r>
            <a:endParaRPr lang="en-US" sz="1250" dirty="0"/>
          </a:p>
          <a:p>
            <a:pPr>
              <a:lnSpc>
                <a:spcPct val="80000"/>
              </a:lnSpc>
              <a:buClr>
                <a:schemeClr val="tx1"/>
              </a:buClr>
              <a:buSzTx/>
              <a:buFont typeface="Wingdings" pitchFamily="2" charset="2"/>
              <a:buAutoNum type="arabicPeriod" startAt="57"/>
            </a:pPr>
            <a:r>
              <a:rPr lang="en-US" sz="1250" dirty="0" smtClean="0"/>
              <a:t>J. </a:t>
            </a:r>
            <a:r>
              <a:rPr lang="en-US" sz="1250" dirty="0" err="1" smtClean="0"/>
              <a:t>Straka</a:t>
            </a:r>
            <a:r>
              <a:rPr lang="en-US" sz="1250" dirty="0" smtClean="0"/>
              <a:t>, K. </a:t>
            </a:r>
            <a:r>
              <a:rPr lang="en-US" sz="1250" dirty="0"/>
              <a:t>Kanak, “Challenges in understanding </a:t>
            </a:r>
            <a:r>
              <a:rPr lang="en-US" sz="1250" dirty="0" err="1"/>
              <a:t>tornadogenesis</a:t>
            </a:r>
            <a:r>
              <a:rPr lang="en-US" sz="1250" dirty="0"/>
              <a:t> and associated </a:t>
            </a:r>
            <a:r>
              <a:rPr lang="en-US" sz="1250" dirty="0" smtClean="0"/>
              <a:t>phenomena,” NSF, $750K</a:t>
            </a:r>
          </a:p>
          <a:p>
            <a:pPr>
              <a:lnSpc>
                <a:spcPct val="80000"/>
              </a:lnSpc>
              <a:buClr>
                <a:schemeClr val="tx1"/>
              </a:buClr>
              <a:buSzTx/>
              <a:buFont typeface="Wingdings" pitchFamily="2" charset="2"/>
              <a:buAutoNum type="arabicPeriod" startAt="57"/>
            </a:pPr>
            <a:r>
              <a:rPr lang="en-US" sz="1250" dirty="0" smtClean="0"/>
              <a:t>J. </a:t>
            </a:r>
            <a:r>
              <a:rPr lang="en-US" sz="1250" dirty="0" err="1" smtClean="0"/>
              <a:t>Straka</a:t>
            </a:r>
            <a:r>
              <a:rPr lang="en-US" sz="1250" dirty="0"/>
              <a:t>, “Challenges in understanding </a:t>
            </a:r>
            <a:r>
              <a:rPr lang="en-US" sz="1250" dirty="0" err="1"/>
              <a:t>tornadogenesis</a:t>
            </a:r>
            <a:r>
              <a:rPr lang="en-US" sz="1250" dirty="0"/>
              <a:t> and associated </a:t>
            </a:r>
            <a:r>
              <a:rPr lang="en-US" sz="1250" dirty="0" smtClean="0"/>
              <a:t>phenomena (supplement),” NSF, $29K</a:t>
            </a:r>
          </a:p>
          <a:p>
            <a:pPr>
              <a:lnSpc>
                <a:spcPct val="80000"/>
              </a:lnSpc>
              <a:buClr>
                <a:schemeClr val="tx1"/>
              </a:buClr>
              <a:buSzTx/>
              <a:buFont typeface="Wingdings" pitchFamily="2" charset="2"/>
              <a:buAutoNum type="arabicPeriod" startAt="57"/>
            </a:pPr>
            <a:r>
              <a:rPr lang="en-US" sz="1250" dirty="0"/>
              <a:t>P. </a:t>
            </a:r>
            <a:r>
              <a:rPr lang="en-US" sz="1250" dirty="0" err="1"/>
              <a:t>Kirstetter</a:t>
            </a:r>
            <a:r>
              <a:rPr lang="en-US" sz="1250" dirty="0"/>
              <a:t>, B. L. Cheong, T.-Y. Yu, “Deployment of a Novel </a:t>
            </a:r>
            <a:r>
              <a:rPr lang="en-US" sz="1250" dirty="0" smtClean="0"/>
              <a:t>Solid-state </a:t>
            </a:r>
            <a:r>
              <a:rPr lang="en-US" sz="1250" dirty="0" err="1" smtClean="0"/>
              <a:t>Polarimetric</a:t>
            </a:r>
            <a:r>
              <a:rPr lang="en-US" sz="1250" dirty="0" smtClean="0"/>
              <a:t> </a:t>
            </a:r>
            <a:r>
              <a:rPr lang="en-US" sz="1250" dirty="0"/>
              <a:t>Weather Radar for Hydrology</a:t>
            </a:r>
            <a:r>
              <a:rPr lang="en-US" sz="1250" dirty="0" smtClean="0"/>
              <a:t>,” NSF, $87K</a:t>
            </a:r>
            <a:endParaRPr lang="en-US" sz="1250" dirty="0"/>
          </a:p>
          <a:p>
            <a:pPr>
              <a:lnSpc>
                <a:spcPct val="80000"/>
              </a:lnSpc>
              <a:buClr>
                <a:schemeClr val="tx1"/>
              </a:buClr>
              <a:buSzTx/>
              <a:buFont typeface="Wingdings" pitchFamily="2" charset="2"/>
              <a:buAutoNum type="arabicPeriod" startAt="57"/>
            </a:pPr>
            <a:r>
              <a:rPr lang="en-US" sz="1250" dirty="0"/>
              <a:t>B. L. </a:t>
            </a:r>
            <a:r>
              <a:rPr lang="en-US" sz="1250" dirty="0" smtClean="0"/>
              <a:t>Cheong, R</a:t>
            </a:r>
            <a:r>
              <a:rPr lang="en-US" sz="1250" dirty="0"/>
              <a:t>. D. Palmer, “Development of a Novel Solid-State </a:t>
            </a:r>
            <a:r>
              <a:rPr lang="en-US" sz="1250" dirty="0" err="1"/>
              <a:t>Polarimetric</a:t>
            </a:r>
            <a:r>
              <a:rPr lang="en-US" sz="1250" dirty="0"/>
              <a:t> Weather Radar PX-10,000,” </a:t>
            </a:r>
            <a:r>
              <a:rPr lang="en-US" sz="1250" dirty="0" err="1"/>
              <a:t>Nanowave</a:t>
            </a:r>
            <a:r>
              <a:rPr lang="en-US" sz="1250" dirty="0"/>
              <a:t> Technologies, Inc</a:t>
            </a:r>
            <a:r>
              <a:rPr lang="en-US" sz="1250" dirty="0" smtClean="0"/>
              <a:t>., $</a:t>
            </a:r>
            <a:r>
              <a:rPr lang="en-US" sz="1250" dirty="0"/>
              <a:t>550,000,</a:t>
            </a:r>
          </a:p>
          <a:p>
            <a:pPr>
              <a:lnSpc>
                <a:spcPct val="80000"/>
              </a:lnSpc>
              <a:buClr>
                <a:schemeClr val="tx1"/>
              </a:buClr>
              <a:buSzTx/>
              <a:buFont typeface="Wingdings" pitchFamily="2" charset="2"/>
              <a:buAutoNum type="arabicPeriod" startAt="57"/>
            </a:pPr>
            <a:r>
              <a:rPr lang="en-US" sz="1250" dirty="0" smtClean="0"/>
              <a:t>K. </a:t>
            </a:r>
            <a:r>
              <a:rPr lang="en-US" sz="1250" dirty="0"/>
              <a:t>Nicholas, “Catalytic </a:t>
            </a:r>
            <a:r>
              <a:rPr lang="en-US" sz="1250" dirty="0" err="1" smtClean="0"/>
              <a:t>Deoxydehydration</a:t>
            </a:r>
            <a:r>
              <a:rPr lang="en-US" sz="1250" dirty="0" smtClean="0"/>
              <a:t>,” DOE, $438K</a:t>
            </a:r>
          </a:p>
          <a:p>
            <a:pPr>
              <a:lnSpc>
                <a:spcPct val="80000"/>
              </a:lnSpc>
              <a:buClr>
                <a:schemeClr val="tx1"/>
              </a:buClr>
              <a:buSzTx/>
              <a:buFont typeface="Wingdings" pitchFamily="2" charset="2"/>
              <a:buAutoNum type="arabicPeriod" startAt="57"/>
            </a:pPr>
            <a:r>
              <a:rPr lang="en-US" sz="1250" dirty="0" smtClean="0"/>
              <a:t>M. </a:t>
            </a:r>
            <a:r>
              <a:rPr lang="en-US" sz="1250" dirty="0" err="1" smtClean="0"/>
              <a:t>Libault</a:t>
            </a:r>
            <a:r>
              <a:rPr lang="en-US" sz="1250" dirty="0"/>
              <a:t>, “CAREER: Exploring </a:t>
            </a:r>
            <a:r>
              <a:rPr lang="en-US" sz="1250" dirty="0" smtClean="0"/>
              <a:t>the Transcriptional </a:t>
            </a:r>
            <a:r>
              <a:rPr lang="en-US" sz="1250" dirty="0"/>
              <a:t>Regulatory Networks Controlling the Early Stages of </a:t>
            </a:r>
            <a:r>
              <a:rPr lang="en-US" sz="1250" dirty="0" smtClean="0"/>
              <a:t>Legume Nodulation,” NSF, $1.1M</a:t>
            </a:r>
            <a:endParaRPr lang="en-US" sz="1250" dirty="0"/>
          </a:p>
          <a:p>
            <a:pPr>
              <a:lnSpc>
                <a:spcPct val="80000"/>
              </a:lnSpc>
              <a:buClr>
                <a:schemeClr val="tx1"/>
              </a:buClr>
              <a:buSzTx/>
              <a:buFont typeface="Wingdings" pitchFamily="2" charset="2"/>
              <a:buAutoNum type="arabicPeriod" startAt="57"/>
            </a:pPr>
            <a:r>
              <a:rPr lang="en-US" sz="1250" dirty="0"/>
              <a:t>B. </a:t>
            </a:r>
            <a:r>
              <a:rPr lang="en-US" sz="1250" dirty="0" err="1"/>
              <a:t>Shiau</a:t>
            </a:r>
            <a:r>
              <a:rPr lang="en-US" sz="1250" dirty="0"/>
              <a:t>, D. </a:t>
            </a:r>
            <a:r>
              <a:rPr lang="en-US" sz="1250" dirty="0" err="1"/>
              <a:t>Papavassiliou</a:t>
            </a:r>
            <a:r>
              <a:rPr lang="en-US" sz="1250" dirty="0"/>
              <a:t>, J. Harwell, </a:t>
            </a:r>
            <a:r>
              <a:rPr lang="en-US" sz="1250" dirty="0" smtClean="0"/>
              <a:t>“</a:t>
            </a:r>
            <a:r>
              <a:rPr lang="en-US" sz="1250" dirty="0" err="1" smtClean="0"/>
              <a:t>Interfacially</a:t>
            </a:r>
            <a:r>
              <a:rPr lang="en-US" sz="1250" dirty="0" smtClean="0"/>
              <a:t> </a:t>
            </a:r>
            <a:r>
              <a:rPr lang="en-US" sz="1250" dirty="0"/>
              <a:t>active SWNT/silica </a:t>
            </a:r>
            <a:r>
              <a:rPr lang="en-US" sz="1250" dirty="0" err="1" smtClean="0"/>
              <a:t>nanohybrids</a:t>
            </a:r>
            <a:r>
              <a:rPr lang="en-US" sz="1250" dirty="0" smtClean="0"/>
              <a:t>,” Advanced </a:t>
            </a:r>
            <a:r>
              <a:rPr lang="en-US" sz="1250" dirty="0"/>
              <a:t>Energy </a:t>
            </a:r>
            <a:r>
              <a:rPr lang="en-US" sz="1250" dirty="0" smtClean="0"/>
              <a:t>Consortium, $419K</a:t>
            </a:r>
            <a:endParaRPr lang="en-US" sz="1250" dirty="0"/>
          </a:p>
          <a:p>
            <a:pPr>
              <a:lnSpc>
                <a:spcPct val="80000"/>
              </a:lnSpc>
              <a:buClr>
                <a:schemeClr val="tx1"/>
              </a:buClr>
              <a:buSzTx/>
              <a:buFont typeface="Wingdings" pitchFamily="2" charset="2"/>
              <a:buAutoNum type="arabicPeriod" startAt="57"/>
            </a:pPr>
            <a:endParaRPr lang="en-US" sz="1250" dirty="0"/>
          </a:p>
          <a:p>
            <a:pPr>
              <a:lnSpc>
                <a:spcPct val="80000"/>
              </a:lnSpc>
              <a:buClr>
                <a:schemeClr val="tx1"/>
              </a:buClr>
              <a:buSzTx/>
              <a:buFont typeface="Wingdings" pitchFamily="2" charset="2"/>
              <a:buAutoNum type="arabicPeriod" startAt="57"/>
            </a:pPr>
            <a:endParaRPr lang="en-US" sz="1250" dirty="0"/>
          </a:p>
          <a:p>
            <a:pPr>
              <a:lnSpc>
                <a:spcPct val="80000"/>
              </a:lnSpc>
              <a:buClr>
                <a:schemeClr val="tx1"/>
              </a:buClr>
              <a:buSzTx/>
              <a:buFont typeface="Wingdings" pitchFamily="2" charset="2"/>
              <a:buAutoNum type="arabicPeriod" startAt="57"/>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6"/>
            </a:pPr>
            <a:r>
              <a:rPr lang="en-US" sz="1250" dirty="0"/>
              <a:t>S. Crowell, B. Moore, Y. </a:t>
            </a:r>
            <a:r>
              <a:rPr lang="en-US" sz="1250" dirty="0" smtClean="0"/>
              <a:t>Luo, “Improved </a:t>
            </a:r>
            <a:r>
              <a:rPr lang="en-US" sz="1250" dirty="0"/>
              <a:t>Parameterization of Carbon Cycle Models Across </a:t>
            </a:r>
            <a:r>
              <a:rPr lang="en-US" sz="1250" dirty="0" smtClean="0"/>
              <a:t>Scales Using </a:t>
            </a:r>
            <a:r>
              <a:rPr lang="en-US" sz="1250" dirty="0"/>
              <a:t>OCO-2 Measurements of XCO2 and </a:t>
            </a:r>
            <a:r>
              <a:rPr lang="en-US" sz="1250" dirty="0" smtClean="0"/>
              <a:t>SIF,” NASA, $477K</a:t>
            </a:r>
            <a:endParaRPr lang="en-US" sz="1250" dirty="0"/>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a:t>, “MGMIC: Metagenome Analysis for Corrosion Tracking,” OU </a:t>
            </a:r>
            <a:r>
              <a:rPr lang="en-US" sz="1250" dirty="0" err="1"/>
              <a:t>Biocorrosion</a:t>
            </a:r>
            <a:r>
              <a:rPr lang="en-US" sz="1250" dirty="0"/>
              <a:t> </a:t>
            </a:r>
            <a:r>
              <a:rPr lang="en-US" sz="1250" dirty="0" smtClean="0"/>
              <a:t>Center, $131K</a:t>
            </a:r>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smtClean="0"/>
              <a:t>, A. </a:t>
            </a:r>
            <a:r>
              <a:rPr lang="en-US" sz="1250" dirty="0"/>
              <a:t>Callaghan, “Development of Techniques for the Quantification </a:t>
            </a:r>
            <a:r>
              <a:rPr lang="en-US" sz="1250" dirty="0" smtClean="0"/>
              <a:t>of Functional </a:t>
            </a:r>
            <a:r>
              <a:rPr lang="en-US" sz="1250" dirty="0"/>
              <a:t>Gene Expression Associated with </a:t>
            </a:r>
            <a:r>
              <a:rPr lang="en-US" sz="1250" dirty="0" err="1" smtClean="0"/>
              <a:t>Biocorrosion</a:t>
            </a:r>
            <a:r>
              <a:rPr lang="en-US" sz="1250" dirty="0" smtClean="0"/>
              <a:t>,” </a:t>
            </a:r>
            <a:r>
              <a:rPr lang="en-US" sz="1250" dirty="0"/>
              <a:t>OU </a:t>
            </a:r>
            <a:r>
              <a:rPr lang="en-US" sz="1250" dirty="0" err="1"/>
              <a:t>Biocorrosion</a:t>
            </a:r>
            <a:r>
              <a:rPr lang="en-US" sz="1250" dirty="0"/>
              <a:t> </a:t>
            </a:r>
            <a:r>
              <a:rPr lang="en-US" sz="1250" dirty="0" smtClean="0"/>
              <a:t>Center, $37K</a:t>
            </a:r>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smtClean="0"/>
              <a:t>, D. </a:t>
            </a:r>
            <a:r>
              <a:rPr lang="en-US" sz="1250" dirty="0" err="1" smtClean="0"/>
              <a:t>Bronk</a:t>
            </a:r>
            <a:r>
              <a:rPr lang="en-US" sz="1250" dirty="0"/>
              <a:t>, “Collaborative Research: Determining Rates </a:t>
            </a:r>
            <a:r>
              <a:rPr lang="en-US" sz="1250" dirty="0" smtClean="0"/>
              <a:t>of Group-specific </a:t>
            </a:r>
            <a:r>
              <a:rPr lang="en-US" sz="1250" dirty="0"/>
              <a:t>Phytoplankton and Bacterial Uptake of Inorganic and </a:t>
            </a:r>
            <a:r>
              <a:rPr lang="en-US" sz="1250" dirty="0" smtClean="0"/>
              <a:t>Organic Nitrogen </a:t>
            </a:r>
            <a:r>
              <a:rPr lang="en-US" sz="1250" dirty="0"/>
              <a:t>by means of Stable Isotope </a:t>
            </a:r>
            <a:r>
              <a:rPr lang="en-US" sz="1250" dirty="0" smtClean="0"/>
              <a:t>Techniques,” NSF, $770K</a:t>
            </a:r>
          </a:p>
          <a:p>
            <a:pPr>
              <a:lnSpc>
                <a:spcPct val="80000"/>
              </a:lnSpc>
              <a:buClr>
                <a:schemeClr val="tx1"/>
              </a:buClr>
              <a:buSzTx/>
              <a:buFont typeface="+mj-lt"/>
              <a:buAutoNum type="arabicPeriod" startAt="66"/>
            </a:pPr>
            <a:r>
              <a:rPr lang="en-US" sz="1250" dirty="0" smtClean="0"/>
              <a:t>A. Callaghan, B. </a:t>
            </a:r>
            <a:r>
              <a:rPr lang="en-US" sz="1250" dirty="0" err="1" smtClean="0"/>
              <a:t>Wawrik</a:t>
            </a:r>
            <a:r>
              <a:rPr lang="en-US" sz="1250" dirty="0" smtClean="0"/>
              <a:t>, J. </a:t>
            </a:r>
            <a:r>
              <a:rPr lang="en-US" sz="1250" dirty="0" err="1" smtClean="0"/>
              <a:t>Suflita</a:t>
            </a:r>
            <a:r>
              <a:rPr lang="en-US" sz="1250" dirty="0"/>
              <a:t>, “Biochemistry and Genetics of </a:t>
            </a:r>
            <a:r>
              <a:rPr lang="en-US" sz="1250" dirty="0" smtClean="0"/>
              <a:t>Anaerobic Alkane </a:t>
            </a:r>
            <a:r>
              <a:rPr lang="en-US" sz="1250" dirty="0"/>
              <a:t>Metabolism:  Interrogation of Sulfate-Reducing Isolates </a:t>
            </a:r>
            <a:r>
              <a:rPr lang="en-US" sz="1250" dirty="0" smtClean="0"/>
              <a:t>and Enrichments </a:t>
            </a:r>
            <a:r>
              <a:rPr lang="en-US" sz="1250" dirty="0"/>
              <a:t>Using Genome-Enabled and Proteomic </a:t>
            </a:r>
            <a:r>
              <a:rPr lang="en-US" sz="1250" dirty="0" smtClean="0"/>
              <a:t>Approaches,” NSF, $725K</a:t>
            </a:r>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a:t>, “Determining Rates of Group-specific Phytoplankton and Bacterial Uptake </a:t>
            </a:r>
            <a:r>
              <a:rPr lang="en-US" sz="1250" dirty="0" smtClean="0"/>
              <a:t>of Inorganic </a:t>
            </a:r>
            <a:r>
              <a:rPr lang="en-US" sz="1250" dirty="0"/>
              <a:t>and Organic Nitrogen by Means of Stable Isotope </a:t>
            </a:r>
            <a:r>
              <a:rPr lang="en-US" sz="1250" dirty="0" smtClean="0"/>
              <a:t>Techniques,” NSF, $10K</a:t>
            </a:r>
            <a:endParaRPr lang="en-US" sz="1250" dirty="0"/>
          </a:p>
          <a:p>
            <a:pPr>
              <a:lnSpc>
                <a:spcPct val="80000"/>
              </a:lnSpc>
              <a:buClr>
                <a:schemeClr val="tx1"/>
              </a:buClr>
              <a:buSzTx/>
              <a:buFont typeface="+mj-lt"/>
              <a:buAutoNum type="arabicPeriod" startAt="66"/>
            </a:pPr>
            <a:endParaRPr lang="en-US" sz="1250" dirty="0"/>
          </a:p>
          <a:p>
            <a:pPr>
              <a:lnSpc>
                <a:spcPct val="80000"/>
              </a:lnSpc>
              <a:buClr>
                <a:schemeClr val="tx1"/>
              </a:buClr>
              <a:buSzTx/>
              <a:buFont typeface="+mj-lt"/>
              <a:buAutoNum type="arabicPeriod" startAt="6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104537513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36</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72"/>
            </a:pPr>
            <a:r>
              <a:rPr lang="en-US" sz="1250" dirty="0" smtClean="0"/>
              <a:t>B. </a:t>
            </a:r>
            <a:r>
              <a:rPr lang="en-US" sz="1250" dirty="0" err="1" smtClean="0"/>
              <a:t>Wawrik</a:t>
            </a:r>
            <a:r>
              <a:rPr lang="en-US" sz="1250" dirty="0" smtClean="0"/>
              <a:t>, G. </a:t>
            </a:r>
            <a:r>
              <a:rPr lang="en-US" sz="1250" dirty="0"/>
              <a:t>Sinclair, “Transcriptomic Response to Nutrient Depletion of Marine Dinoflagellates,” Gordon and Betty Moore </a:t>
            </a:r>
            <a:r>
              <a:rPr lang="en-US" sz="1250" dirty="0" smtClean="0"/>
              <a:t>Foundation, $70K in-kind</a:t>
            </a:r>
          </a:p>
          <a:p>
            <a:pPr>
              <a:lnSpc>
                <a:spcPct val="80000"/>
              </a:lnSpc>
              <a:buClr>
                <a:schemeClr val="tx1"/>
              </a:buClr>
              <a:buSzTx/>
              <a:buFont typeface="Wingdings" pitchFamily="2" charset="2"/>
              <a:buAutoNum type="arabicPeriod" startAt="72"/>
            </a:pPr>
            <a:r>
              <a:rPr lang="en-US" sz="1250" dirty="0"/>
              <a:t>Joseph M. </a:t>
            </a:r>
            <a:r>
              <a:rPr lang="en-US" sz="1250" dirty="0" err="1"/>
              <a:t>Suflita</a:t>
            </a:r>
            <a:r>
              <a:rPr lang="en-US" sz="1250" dirty="0"/>
              <a:t>. Co-PIs: </a:t>
            </a:r>
            <a:r>
              <a:rPr lang="en-US" sz="1250" dirty="0" smtClean="0"/>
              <a:t>A. </a:t>
            </a:r>
            <a:r>
              <a:rPr lang="en-US" sz="1250" dirty="0"/>
              <a:t>Callaghan, L. </a:t>
            </a:r>
            <a:r>
              <a:rPr lang="en-US" sz="1250" dirty="0" err="1"/>
              <a:t>Gieg</a:t>
            </a:r>
            <a:r>
              <a:rPr lang="en-US" sz="1250" dirty="0"/>
              <a:t>, Z. He, B. </a:t>
            </a:r>
            <a:r>
              <a:rPr lang="en-US" sz="1250" dirty="0" err="1" smtClean="0"/>
              <a:t>Wawrik</a:t>
            </a:r>
            <a:r>
              <a:rPr lang="en-US" sz="1250" dirty="0"/>
              <a:t>,</a:t>
            </a:r>
            <a:r>
              <a:rPr lang="en-US" sz="1250" dirty="0" smtClean="0"/>
              <a:t> J. Zhou, “</a:t>
            </a:r>
            <a:r>
              <a:rPr lang="en-US" sz="1250" dirty="0"/>
              <a:t>Extending Knowledge of Anaerobic Hydrocarbon </a:t>
            </a:r>
            <a:r>
              <a:rPr lang="en-US" sz="1250" dirty="0" smtClean="0"/>
              <a:t>Metabolism: Linking </a:t>
            </a:r>
            <a:r>
              <a:rPr lang="en-US" sz="1250" dirty="0"/>
              <a:t>Metabolism, Functional Gene Molecular Markers and the </a:t>
            </a:r>
            <a:r>
              <a:rPr lang="en-US" sz="1250" dirty="0" err="1" smtClean="0"/>
              <a:t>GeoChip</a:t>
            </a:r>
            <a:r>
              <a:rPr lang="en-US" sz="1250" dirty="0"/>
              <a:t>,” </a:t>
            </a:r>
            <a:r>
              <a:rPr lang="en-US" sz="1250" dirty="0" smtClean="0"/>
              <a:t>ConocoPhillips, $999K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“Anti-</a:t>
            </a:r>
            <a:r>
              <a:rPr lang="en-US" sz="1250" dirty="0" err="1"/>
              <a:t>Agglomerants</a:t>
            </a:r>
            <a:r>
              <a:rPr lang="en-US" sz="1250" dirty="0"/>
              <a:t> Performance in </a:t>
            </a:r>
            <a:r>
              <a:rPr lang="en-US" sz="1250" dirty="0" smtClean="0"/>
              <a:t>Hydrates Management</a:t>
            </a:r>
            <a:r>
              <a:rPr lang="en-US" sz="1250" dirty="0"/>
              <a:t>: Fundamental </a:t>
            </a:r>
            <a:r>
              <a:rPr lang="en-US" sz="1250" dirty="0" smtClean="0"/>
              <a:t>Insights</a:t>
            </a:r>
            <a:r>
              <a:rPr lang="en-US" sz="1250" dirty="0"/>
              <a:t>,” EPSRC, </a:t>
            </a:r>
            <a:r>
              <a:rPr lang="en-US" sz="1250" dirty="0" smtClean="0"/>
              <a:t>£330K</a:t>
            </a:r>
            <a:endParaRPr lang="en-US" sz="1250" dirty="0"/>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et al, “</a:t>
            </a:r>
            <a:r>
              <a:rPr lang="en-US" sz="1250" dirty="0" err="1" smtClean="0"/>
              <a:t>ShaleXenvironmenT</a:t>
            </a:r>
            <a:r>
              <a:rPr lang="en-US" sz="1250" dirty="0"/>
              <a:t>,” European </a:t>
            </a:r>
            <a:r>
              <a:rPr lang="en-US" sz="1250" dirty="0" smtClean="0"/>
              <a:t>Commission, €3M</a:t>
            </a:r>
            <a:endParaRPr lang="en-US" sz="1250" dirty="0"/>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“Flow Transport in Shale </a:t>
            </a:r>
            <a:r>
              <a:rPr lang="en-US" sz="1250" dirty="0" smtClean="0"/>
              <a:t>Rocks</a:t>
            </a:r>
            <a:r>
              <a:rPr lang="en-US" sz="1250" dirty="0"/>
              <a:t>,” Halliburton, £</a:t>
            </a:r>
            <a:r>
              <a:rPr lang="en-US" sz="1250" dirty="0" smtClean="0"/>
              <a:t>69K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smtClean="0"/>
              <a:t>, D. </a:t>
            </a:r>
            <a:r>
              <a:rPr lang="en-US" sz="1250" dirty="0"/>
              <a:t>Cole, “</a:t>
            </a:r>
            <a:r>
              <a:rPr lang="en-US" sz="1250" dirty="0" err="1" smtClean="0"/>
              <a:t>Nanopore</a:t>
            </a:r>
            <a:r>
              <a:rPr lang="en-US" sz="1250" dirty="0" smtClean="0"/>
              <a:t> Confinement </a:t>
            </a:r>
            <a:r>
              <a:rPr lang="en-US" sz="1250" dirty="0"/>
              <a:t>of C-H-(O) Mixed-Volatile Fluids Relevant to Subsurface </a:t>
            </a:r>
            <a:r>
              <a:rPr lang="en-US" sz="1250" dirty="0" smtClean="0"/>
              <a:t>Energy </a:t>
            </a:r>
            <a:r>
              <a:rPr lang="en-US" sz="1250" dirty="0"/>
              <a:t>Systems,” DOE, £</a:t>
            </a:r>
            <a:r>
              <a:rPr lang="en-US" sz="1250" dirty="0" smtClean="0"/>
              <a:t>60K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“Hydrates Inhibitor </a:t>
            </a:r>
            <a:r>
              <a:rPr lang="en-US" sz="1250" dirty="0" smtClean="0"/>
              <a:t>Research</a:t>
            </a:r>
            <a:r>
              <a:rPr lang="en-US" sz="1250" dirty="0"/>
              <a:t>,” Halliburton, £</a:t>
            </a:r>
            <a:r>
              <a:rPr lang="en-US" sz="1250" dirty="0" smtClean="0"/>
              <a:t>69K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a:t>
            </a:r>
            <a:r>
              <a:rPr lang="en-US" sz="1250" dirty="0" err="1"/>
              <a:t>Fraccing</a:t>
            </a:r>
            <a:r>
              <a:rPr lang="en-US" sz="1250" dirty="0"/>
              <a:t> </a:t>
            </a:r>
            <a:r>
              <a:rPr lang="en-US" sz="1250" dirty="0" smtClean="0"/>
              <a:t>Fundamentals,” </a:t>
            </a:r>
            <a:r>
              <a:rPr lang="fr-FR" sz="1250" dirty="0" smtClean="0"/>
              <a:t>Marie Curie </a:t>
            </a:r>
            <a:r>
              <a:rPr lang="fr-FR" sz="1250" dirty="0" err="1"/>
              <a:t>Career</a:t>
            </a:r>
            <a:r>
              <a:rPr lang="fr-FR" sz="1250" dirty="0"/>
              <a:t> </a:t>
            </a:r>
            <a:r>
              <a:rPr lang="fr-FR" sz="1250" dirty="0" err="1"/>
              <a:t>Integration</a:t>
            </a:r>
            <a:r>
              <a:rPr lang="fr-FR" sz="1250" dirty="0"/>
              <a:t> </a:t>
            </a:r>
            <a:r>
              <a:rPr lang="fr-FR" sz="1250" dirty="0" smtClean="0"/>
              <a:t>Grant, </a:t>
            </a:r>
            <a:r>
              <a:rPr lang="en-US" sz="1250" dirty="0" smtClean="0"/>
              <a:t>€100K</a:t>
            </a:r>
            <a:endParaRPr lang="en-US" sz="1250" dirty="0"/>
          </a:p>
          <a:p>
            <a:pPr>
              <a:lnSpc>
                <a:spcPct val="80000"/>
              </a:lnSpc>
              <a:buClr>
                <a:schemeClr val="tx1"/>
              </a:buClr>
              <a:buSzTx/>
              <a:buFont typeface="Wingdings" pitchFamily="2" charset="2"/>
              <a:buAutoNum type="arabicPeriod" startAt="72"/>
            </a:pPr>
            <a:r>
              <a:rPr lang="en-US" sz="1250" dirty="0" smtClean="0"/>
              <a:t>J. Li, “Targeting </a:t>
            </a:r>
            <a:r>
              <a:rPr lang="en-US" sz="1250" dirty="0"/>
              <a:t>Mosquito FREP1 Protein for Malaria </a:t>
            </a:r>
            <a:r>
              <a:rPr lang="en-US" sz="1250" dirty="0" smtClean="0"/>
              <a:t>Control,” NIH, $424K</a:t>
            </a:r>
          </a:p>
          <a:p>
            <a:pPr>
              <a:lnSpc>
                <a:spcPct val="80000"/>
              </a:lnSpc>
              <a:buClr>
                <a:schemeClr val="tx1"/>
              </a:buClr>
              <a:buSzTx/>
              <a:buFont typeface="Wingdings" pitchFamily="2" charset="2"/>
              <a:buAutoNum type="arabicPeriod" startAt="72"/>
            </a:pPr>
            <a:r>
              <a:rPr lang="en-US" sz="1250" dirty="0" smtClean="0"/>
              <a:t>J. </a:t>
            </a:r>
            <a:r>
              <a:rPr lang="en-US" sz="1250" dirty="0"/>
              <a:t>Li, “CAREER: Genetic and Molecular Mechanisms of Parasite Infection </a:t>
            </a:r>
            <a:r>
              <a:rPr lang="en-US" sz="1250" dirty="0" smtClean="0"/>
              <a:t>in Insects,” NSF, $783K</a:t>
            </a:r>
            <a:endParaRPr lang="en-US" sz="1250" dirty="0"/>
          </a:p>
          <a:p>
            <a:pPr>
              <a:lnSpc>
                <a:spcPct val="80000"/>
              </a:lnSpc>
              <a:buClr>
                <a:schemeClr val="tx1"/>
              </a:buClr>
              <a:buSzTx/>
              <a:buFont typeface="Wingdings" pitchFamily="2" charset="2"/>
              <a:buAutoNum type="arabicPeriod" startAt="7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2"/>
            </a:pPr>
            <a:r>
              <a:rPr lang="en-US" sz="1250" dirty="0" smtClean="0"/>
              <a:t>D. Atkins, J. </a:t>
            </a:r>
            <a:r>
              <a:rPr lang="en-US" sz="1250" dirty="0"/>
              <a:t>Li, “Memory T cell-mediated protecting against </a:t>
            </a:r>
            <a:r>
              <a:rPr lang="en-US" sz="1250" dirty="0" smtClean="0"/>
              <a:t>malaria,” NIH, $76K</a:t>
            </a:r>
          </a:p>
          <a:p>
            <a:pPr>
              <a:lnSpc>
                <a:spcPct val="80000"/>
              </a:lnSpc>
              <a:buClr>
                <a:schemeClr val="tx1"/>
              </a:buClr>
              <a:buSzTx/>
              <a:buFont typeface="+mj-lt"/>
              <a:buAutoNum type="arabicPeriod" startAt="82"/>
            </a:pPr>
            <a:r>
              <a:rPr lang="en-US" sz="1250" dirty="0" smtClean="0"/>
              <a:t>J. </a:t>
            </a:r>
            <a:r>
              <a:rPr lang="en-US" sz="1250" dirty="0"/>
              <a:t>Li, “Genomics analysis of Anopheles </a:t>
            </a:r>
            <a:r>
              <a:rPr lang="en-US" sz="1250" dirty="0" err="1"/>
              <a:t>gambiae</a:t>
            </a:r>
            <a:r>
              <a:rPr lang="en-US" sz="1250" dirty="0"/>
              <a:t> mosquitoes to </a:t>
            </a:r>
            <a:r>
              <a:rPr lang="en-US" sz="1250" dirty="0" smtClean="0"/>
              <a:t>Plasmodium falciparum </a:t>
            </a:r>
            <a:r>
              <a:rPr lang="en-US" sz="1250" dirty="0"/>
              <a:t>parasite </a:t>
            </a:r>
            <a:r>
              <a:rPr lang="en-US" sz="1250" dirty="0" smtClean="0"/>
              <a:t>Infection,” OCAST, $135K</a:t>
            </a:r>
          </a:p>
          <a:p>
            <a:pPr>
              <a:lnSpc>
                <a:spcPct val="80000"/>
              </a:lnSpc>
              <a:buClr>
                <a:schemeClr val="tx1"/>
              </a:buClr>
              <a:buSzTx/>
              <a:buFont typeface="+mj-lt"/>
              <a:buAutoNum type="arabicPeriod" startAt="82"/>
            </a:pPr>
            <a:r>
              <a:rPr lang="en-US" sz="1250" dirty="0"/>
              <a:t>P. Klein, P. B. </a:t>
            </a:r>
            <a:r>
              <a:rPr lang="en-US" sz="1250" dirty="0" err="1"/>
              <a:t>Chilson</a:t>
            </a:r>
            <a:r>
              <a:rPr lang="en-US" sz="1250" dirty="0"/>
              <a:t>, E. </a:t>
            </a:r>
            <a:r>
              <a:rPr lang="en-US" sz="1250" dirty="0" err="1"/>
              <a:t>Fedorovich</a:t>
            </a:r>
            <a:r>
              <a:rPr lang="en-US" sz="1250" dirty="0"/>
              <a:t>, A. </a:t>
            </a:r>
            <a:r>
              <a:rPr lang="en-US" sz="1250" dirty="0" smtClean="0"/>
              <a:t>Shapiro, </a:t>
            </a:r>
            <a:r>
              <a:rPr lang="en-US" sz="1250" dirty="0"/>
              <a:t>D. Turner, “Low-level jets in the </a:t>
            </a:r>
            <a:r>
              <a:rPr lang="en-US" sz="1250" dirty="0" smtClean="0"/>
              <a:t>nocturnal stable </a:t>
            </a:r>
            <a:r>
              <a:rPr lang="en-US" sz="1250" dirty="0"/>
              <a:t>boundary layer: structure, evolution, and </a:t>
            </a:r>
            <a:r>
              <a:rPr lang="en-US" sz="1250" dirty="0" smtClean="0"/>
              <a:t>interactions with </a:t>
            </a:r>
            <a:r>
              <a:rPr lang="en-US" sz="1250" dirty="0"/>
              <a:t>mesoscale atmospheric </a:t>
            </a:r>
            <a:r>
              <a:rPr lang="en-US" sz="1250" dirty="0" smtClean="0"/>
              <a:t>disturbances,” NSF, $984K</a:t>
            </a:r>
          </a:p>
          <a:p>
            <a:pPr>
              <a:lnSpc>
                <a:spcPct val="80000"/>
              </a:lnSpc>
              <a:buClr>
                <a:schemeClr val="tx1"/>
              </a:buClr>
              <a:buSzTx/>
              <a:buFont typeface="+mj-lt"/>
              <a:buAutoNum type="arabicPeriod" startAt="82"/>
            </a:pPr>
            <a:r>
              <a:rPr lang="en-US" sz="1250" dirty="0"/>
              <a:t>E. </a:t>
            </a:r>
            <a:r>
              <a:rPr lang="en-US" sz="1250" dirty="0" smtClean="0"/>
              <a:t>Bridge, “The </a:t>
            </a:r>
            <a:r>
              <a:rPr lang="en-US" sz="1250" dirty="0"/>
              <a:t>Electronic </a:t>
            </a:r>
            <a:r>
              <a:rPr lang="en-US" sz="1250" dirty="0" smtClean="0"/>
              <a:t>Transponder Analysis Gateway </a:t>
            </a:r>
            <a:r>
              <a:rPr lang="en-US" sz="1250" dirty="0"/>
              <a:t>(ETAG): An Animal Behavior </a:t>
            </a:r>
            <a:r>
              <a:rPr lang="en-US" sz="1250" dirty="0" smtClean="0"/>
              <a:t>Observatory,” NSF, $315K</a:t>
            </a:r>
          </a:p>
          <a:p>
            <a:pPr>
              <a:lnSpc>
                <a:spcPct val="80000"/>
              </a:lnSpc>
              <a:buClr>
                <a:schemeClr val="tx1"/>
              </a:buClr>
              <a:buSzTx/>
              <a:buFont typeface="+mj-lt"/>
              <a:buAutoNum type="arabicPeriod" startAt="82"/>
            </a:pPr>
            <a:r>
              <a:rPr lang="en-US" sz="1250" dirty="0"/>
              <a:t>B. </a:t>
            </a:r>
            <a:r>
              <a:rPr lang="en-US" sz="1250" dirty="0" err="1" smtClean="0"/>
              <a:t>Capogrosso-Sansone</a:t>
            </a:r>
            <a:r>
              <a:rPr lang="en-US" sz="1250" dirty="0" smtClean="0"/>
              <a:t>, “Multi-Worm </a:t>
            </a:r>
            <a:r>
              <a:rPr lang="en-US" sz="1250" dirty="0"/>
              <a:t>Algorithm for Path Integral </a:t>
            </a:r>
            <a:r>
              <a:rPr lang="en-US" sz="1250" dirty="0" smtClean="0"/>
              <a:t>Quantum Monte </a:t>
            </a:r>
            <a:r>
              <a:rPr lang="en-US" sz="1250" dirty="0"/>
              <a:t>Carlo in </a:t>
            </a:r>
            <a:r>
              <a:rPr lang="en-US" sz="1250" dirty="0" err="1"/>
              <a:t>Ultracold</a:t>
            </a:r>
            <a:r>
              <a:rPr lang="en-US" sz="1250" dirty="0"/>
              <a:t> Dipolar </a:t>
            </a:r>
            <a:r>
              <a:rPr lang="en-US" sz="1250" dirty="0" smtClean="0"/>
              <a:t>Gases, NSF, $293K</a:t>
            </a:r>
          </a:p>
          <a:p>
            <a:pPr>
              <a:lnSpc>
                <a:spcPct val="80000"/>
              </a:lnSpc>
              <a:buClr>
                <a:schemeClr val="tx1"/>
              </a:buClr>
              <a:buSzTx/>
              <a:buFont typeface="+mj-lt"/>
              <a:buAutoNum type="arabicPeriod" startAt="82"/>
            </a:pPr>
            <a:r>
              <a:rPr lang="en-US" sz="1250" dirty="0"/>
              <a:t>K. </a:t>
            </a:r>
            <a:r>
              <a:rPr lang="en-US" sz="1250" dirty="0" err="1"/>
              <a:t>Dresback</a:t>
            </a:r>
            <a:r>
              <a:rPr lang="en-US" sz="1250" dirty="0"/>
              <a:t>, R. Kolar</a:t>
            </a:r>
            <a:r>
              <a:rPr lang="en-US" sz="1250" dirty="0" smtClean="0"/>
              <a:t>, “Performance </a:t>
            </a:r>
            <a:r>
              <a:rPr lang="en-US" sz="1250" dirty="0"/>
              <a:t>Optimization of the Advanced Circulation (ADCIRC) </a:t>
            </a:r>
            <a:r>
              <a:rPr lang="en-US" sz="1250" dirty="0" smtClean="0"/>
              <a:t>Model,” Intel </a:t>
            </a:r>
            <a:r>
              <a:rPr lang="en-US" sz="1250" dirty="0"/>
              <a:t>Parallel Computing </a:t>
            </a:r>
            <a:r>
              <a:rPr lang="en-US" sz="1250" dirty="0" smtClean="0"/>
              <a:t>Center, $300K</a:t>
            </a:r>
          </a:p>
          <a:p>
            <a:pPr>
              <a:lnSpc>
                <a:spcPct val="80000"/>
              </a:lnSpc>
              <a:buClr>
                <a:schemeClr val="tx1"/>
              </a:buClr>
              <a:buSzTx/>
              <a:buFont typeface="+mj-lt"/>
              <a:buAutoNum type="arabicPeriod" startAt="82"/>
            </a:pPr>
            <a:r>
              <a:rPr lang="en-US" sz="1250" dirty="0" smtClean="0"/>
              <a:t>U. </a:t>
            </a:r>
            <a:r>
              <a:rPr lang="en-US" sz="1250" dirty="0" err="1" smtClean="0"/>
              <a:t>Hansmann</a:t>
            </a:r>
            <a:r>
              <a:rPr lang="en-US" sz="1250" dirty="0"/>
              <a:t>, “Modeling the molecular mechanism of </a:t>
            </a:r>
            <a:r>
              <a:rPr lang="en-US" sz="1250" dirty="0" smtClean="0"/>
              <a:t>amyloid oligomer </a:t>
            </a:r>
            <a:r>
              <a:rPr lang="en-US" sz="1250" dirty="0"/>
              <a:t>and fibril self </a:t>
            </a:r>
            <a:r>
              <a:rPr lang="en-US" sz="1250" dirty="0" smtClean="0"/>
              <a:t>assembly,” OCAST, $90K</a:t>
            </a: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399617391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89"/>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Wingdings" pitchFamily="2" charset="2"/>
              <a:buAutoNum type="arabicPeriod" startAt="89"/>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Wingdings" pitchFamily="2" charset="2"/>
              <a:buAutoNum type="arabicPeriod" startAt="89"/>
            </a:pPr>
            <a:r>
              <a:rPr lang="en-US" sz="1250" dirty="0" smtClean="0"/>
              <a:t>R</a:t>
            </a:r>
            <a:r>
              <a:rPr lang="en-US" sz="1250" dirty="0"/>
              <a:t>.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a:t>
            </a:r>
            <a:r>
              <a:rPr lang="en-US" sz="1250" dirty="0" smtClean="0"/>
              <a:t>,” NOAA, $1.5M</a:t>
            </a:r>
          </a:p>
          <a:p>
            <a:pPr>
              <a:lnSpc>
                <a:spcPct val="80000"/>
              </a:lnSpc>
              <a:buClr>
                <a:schemeClr val="tx1"/>
              </a:buClr>
              <a:buSzTx/>
              <a:buFont typeface="Wingdings" pitchFamily="2" charset="2"/>
              <a:buAutoNum type="arabicPeriod" startAt="89"/>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a:t>
            </a:r>
            <a:r>
              <a:rPr lang="en-US" sz="1250" dirty="0" smtClean="0"/>
              <a:t>900K</a:t>
            </a:r>
          </a:p>
          <a:p>
            <a:pPr>
              <a:lnSpc>
                <a:spcPct val="80000"/>
              </a:lnSpc>
              <a:buClr>
                <a:schemeClr val="tx1"/>
              </a:buClr>
              <a:buSzTx/>
              <a:buFont typeface="Wingdings" pitchFamily="2" charset="2"/>
              <a:buAutoNum type="arabicPeriod" startAt="89"/>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a:t>
            </a:r>
            <a:r>
              <a:rPr lang="en-US" sz="1250" dirty="0" smtClean="0"/>
              <a:t>860K</a:t>
            </a:r>
          </a:p>
          <a:p>
            <a:pPr>
              <a:lnSpc>
                <a:spcPct val="80000"/>
              </a:lnSpc>
              <a:buClr>
                <a:schemeClr val="tx1"/>
              </a:buClr>
              <a:buSzTx/>
              <a:buFont typeface="Wingdings" pitchFamily="2" charset="2"/>
              <a:buAutoNum type="arabicPeriod" startAt="89"/>
            </a:pPr>
            <a:r>
              <a:rPr lang="en-US" sz="1250" dirty="0"/>
              <a:t>A. Callaghan, “Elucidation of Alkene Metabolism in Two Sulfate-reducing Isolates via Metabolite Profiling and </a:t>
            </a:r>
            <a:r>
              <a:rPr lang="en-US" sz="1250" dirty="0" err="1"/>
              <a:t>Transcriptomics</a:t>
            </a:r>
            <a:r>
              <a:rPr lang="en-US" sz="1250" dirty="0"/>
              <a:t>,” NSF, $</a:t>
            </a:r>
            <a:r>
              <a:rPr lang="en-US" sz="1250" dirty="0" smtClean="0"/>
              <a:t>848K</a:t>
            </a:r>
          </a:p>
          <a:p>
            <a:pPr>
              <a:lnSpc>
                <a:spcPct val="80000"/>
              </a:lnSpc>
              <a:buClr>
                <a:schemeClr val="tx1"/>
              </a:buClr>
              <a:buSzTx/>
              <a:buFont typeface="Wingdings" pitchFamily="2" charset="2"/>
              <a:buAutoNum type="arabicPeriod" startAt="89"/>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Wingdings" pitchFamily="2" charset="2"/>
              <a:buAutoNum type="arabicPeriod" startAt="89"/>
            </a:pPr>
            <a:endParaRPr lang="en-US" sz="1250" dirty="0"/>
          </a:p>
          <a:p>
            <a:pPr>
              <a:lnSpc>
                <a:spcPct val="80000"/>
              </a:lnSpc>
              <a:buClr>
                <a:schemeClr val="tx1"/>
              </a:buClr>
              <a:buSzTx/>
              <a:buFont typeface="Wingdings" pitchFamily="2" charset="2"/>
              <a:buAutoNum type="arabicPeriod" startAt="89"/>
            </a:pPr>
            <a:endParaRPr lang="en-US" sz="1250" dirty="0"/>
          </a:p>
          <a:p>
            <a:pPr>
              <a:lnSpc>
                <a:spcPct val="80000"/>
              </a:lnSpc>
              <a:buClr>
                <a:schemeClr val="tx1"/>
              </a:buClr>
              <a:buSzTx/>
              <a:buFont typeface="Wingdings" pitchFamily="2" charset="2"/>
              <a:buAutoNum type="arabicPeriod" startAt="89"/>
            </a:pPr>
            <a:endParaRPr lang="en-US" sz="1250" dirty="0"/>
          </a:p>
          <a:p>
            <a:pPr>
              <a:lnSpc>
                <a:spcPct val="80000"/>
              </a:lnSpc>
              <a:buClr>
                <a:schemeClr val="tx1"/>
              </a:buClr>
              <a:buSzTx/>
              <a:buFont typeface="Wingdings" pitchFamily="2" charset="2"/>
              <a:buAutoNum type="arabicPeriod" startAt="89"/>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6"/>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96"/>
            </a:pPr>
            <a:r>
              <a:rPr lang="en-US" sz="1250" dirty="0" smtClean="0"/>
              <a:t>L</a:t>
            </a:r>
            <a:r>
              <a:rPr lang="en-US" sz="1250" dirty="0"/>
              <a:t>.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r>
              <a:rPr lang="en-US" sz="1250" dirty="0" smtClean="0"/>
              <a:t>)</a:t>
            </a:r>
          </a:p>
          <a:p>
            <a:pPr>
              <a:lnSpc>
                <a:spcPct val="80000"/>
              </a:lnSpc>
              <a:buClr>
                <a:schemeClr val="tx1"/>
              </a:buClr>
              <a:buSzTx/>
              <a:buFont typeface="+mj-lt"/>
              <a:buAutoNum type="arabicPeriod" startAt="96"/>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a:t>
            </a:r>
            <a:r>
              <a:rPr lang="en-US" sz="1250" dirty="0" smtClean="0"/>
              <a:t>757K</a:t>
            </a:r>
          </a:p>
          <a:p>
            <a:pPr>
              <a:lnSpc>
                <a:spcPct val="80000"/>
              </a:lnSpc>
              <a:buClr>
                <a:schemeClr val="tx1"/>
              </a:buClr>
              <a:buSzTx/>
              <a:buFont typeface="+mj-lt"/>
              <a:buAutoNum type="arabicPeriod" startAt="96"/>
            </a:pPr>
            <a:r>
              <a:rPr lang="en-US" sz="1250" dirty="0"/>
              <a:t>M. </a:t>
            </a:r>
            <a:r>
              <a:rPr lang="en-US" sz="1250" dirty="0" err="1"/>
              <a:t>Xue</a:t>
            </a:r>
            <a:r>
              <a:rPr lang="en-US" sz="1250" dirty="0"/>
              <a:t>, K. Brewster, F. Kong, “Establishment of Precision Weather Analysis and Forecasting Systems (PWAFS) for the Jiangsu Province Meteorological Bureau (JSMB),” NRIET, $</a:t>
            </a:r>
            <a:r>
              <a:rPr lang="en-US" sz="1250" dirty="0" smtClean="0"/>
              <a:t>505K</a:t>
            </a:r>
          </a:p>
          <a:p>
            <a:pPr>
              <a:lnSpc>
                <a:spcPct val="80000"/>
              </a:lnSpc>
              <a:buClr>
                <a:schemeClr val="tx1"/>
              </a:buClr>
              <a:buSzTx/>
              <a:buFont typeface="+mj-lt"/>
              <a:buAutoNum type="arabicPeriod" startAt="96"/>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a:t>
            </a:r>
            <a:r>
              <a:rPr lang="en-US" sz="1250" dirty="0" smtClean="0"/>
              <a:t>500K</a:t>
            </a:r>
          </a:p>
          <a:p>
            <a:pPr>
              <a:lnSpc>
                <a:spcPct val="80000"/>
              </a:lnSpc>
              <a:buClr>
                <a:schemeClr val="tx1"/>
              </a:buClr>
              <a:buSzTx/>
              <a:buFont typeface="+mj-lt"/>
              <a:buAutoNum type="arabicPeriod" startAt="96"/>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96"/>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96"/>
            </a:pPr>
            <a:endParaRPr lang="en-US" sz="1250" dirty="0"/>
          </a:p>
          <a:p>
            <a:pPr>
              <a:lnSpc>
                <a:spcPct val="80000"/>
              </a:lnSpc>
              <a:buClr>
                <a:schemeClr val="tx1"/>
              </a:buClr>
              <a:buSzTx/>
              <a:buFont typeface="+mj-lt"/>
              <a:buAutoNum type="arabicPeriod" startAt="96"/>
            </a:pPr>
            <a:endParaRPr lang="en-US" sz="1250" dirty="0"/>
          </a:p>
          <a:p>
            <a:pPr>
              <a:lnSpc>
                <a:spcPct val="80000"/>
              </a:lnSpc>
              <a:buClr>
                <a:schemeClr val="tx1"/>
              </a:buClr>
              <a:buSzTx/>
              <a:buFont typeface="+mj-lt"/>
              <a:buAutoNum type="arabicPeriod" startAt="96"/>
            </a:pPr>
            <a:endParaRPr lang="en-US" sz="1250" dirty="0"/>
          </a:p>
          <a:p>
            <a:pPr>
              <a:lnSpc>
                <a:spcPct val="80000"/>
              </a:lnSpc>
              <a:buClr>
                <a:schemeClr val="tx1"/>
              </a:buClr>
              <a:buSzTx/>
              <a:buFont typeface="+mj-lt"/>
              <a:buAutoNum type="arabicPeriod" startAt="9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370355841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38</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03"/>
            </a:pPr>
            <a:r>
              <a:rPr lang="en-US" sz="1250" dirty="0"/>
              <a:t>R. Kolar, “Dynamic Integration of Natural, Human, and Instructure Systems for Hurricane Evacuation and Sheltering," NSF, $456K</a:t>
            </a:r>
          </a:p>
          <a:p>
            <a:pPr>
              <a:lnSpc>
                <a:spcPct val="80000"/>
              </a:lnSpc>
              <a:buClr>
                <a:schemeClr val="tx1"/>
              </a:buClr>
              <a:buSzTx/>
              <a:buFont typeface="Wingdings" pitchFamily="2" charset="2"/>
              <a:buAutoNum type="arabicPeriod" startAt="103"/>
            </a:pPr>
            <a:r>
              <a:rPr lang="en-US" sz="1250" dirty="0" smtClean="0"/>
              <a:t>L. </a:t>
            </a:r>
            <a:r>
              <a:rPr lang="en-US" sz="1250" dirty="0"/>
              <a:t>Ding, “Neuroimaging Study of Mental </a:t>
            </a:r>
            <a:r>
              <a:rPr lang="en-US" sz="1250" dirty="0" smtClean="0"/>
              <a:t>Fatigue,” FAA, $430K</a:t>
            </a:r>
          </a:p>
          <a:p>
            <a:pPr>
              <a:lnSpc>
                <a:spcPct val="80000"/>
              </a:lnSpc>
              <a:buClr>
                <a:schemeClr val="tx1"/>
              </a:buClr>
              <a:buSzTx/>
              <a:buFont typeface="Wingdings" pitchFamily="2" charset="2"/>
              <a:buAutoNum type="arabicPeriod" startAt="103"/>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Wingdings" pitchFamily="2" charset="2"/>
              <a:buAutoNum type="arabicPeriod" startAt="103"/>
            </a:pPr>
            <a:r>
              <a:rPr lang="en-US" sz="1250" dirty="0" smtClean="0"/>
              <a:t>L. </a:t>
            </a:r>
            <a:r>
              <a:rPr lang="en-US" sz="1250" dirty="0"/>
              <a:t>Ding, “Large-Scale Computational Neuroimaging of Brain Electrical </a:t>
            </a:r>
            <a:r>
              <a:rPr lang="en-US" sz="1250" dirty="0" smtClean="0"/>
              <a:t>Activity,” NSF CAREER, $400K</a:t>
            </a:r>
          </a:p>
          <a:p>
            <a:pPr>
              <a:lnSpc>
                <a:spcPct val="80000"/>
              </a:lnSpc>
              <a:buClr>
                <a:schemeClr val="tx1"/>
              </a:buClr>
              <a:buSzTx/>
              <a:buFont typeface="Wingdings" pitchFamily="2" charset="2"/>
              <a:buAutoNum type="arabicPeriod" startAt="103"/>
            </a:pPr>
            <a:r>
              <a:rPr lang="en-US" sz="1250" dirty="0"/>
              <a:t>P. Attar, “Optimal Spatiotemporal Reduced Order Modeling for Nonlinear Structural Dynamics,” NSF, $</a:t>
            </a:r>
            <a:r>
              <a:rPr lang="en-US" sz="1250" dirty="0" smtClean="0"/>
              <a:t>360K</a:t>
            </a:r>
          </a:p>
          <a:p>
            <a:pPr>
              <a:lnSpc>
                <a:spcPct val="80000"/>
              </a:lnSpc>
              <a:buClr>
                <a:schemeClr val="tx1"/>
              </a:buClr>
              <a:buSzTx/>
              <a:buFont typeface="Wingdings" pitchFamily="2" charset="2"/>
              <a:buAutoNum type="arabicPeriod" startAt="103"/>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Wingdings" pitchFamily="2" charset="2"/>
              <a:buAutoNum type="arabicPeriod" startAt="103"/>
            </a:pPr>
            <a:r>
              <a:rPr lang="en-US" sz="1250" dirty="0" smtClean="0"/>
              <a:t>P</a:t>
            </a:r>
            <a:r>
              <a:rPr lang="en-US" sz="1250" dirty="0"/>
              <a:t>.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Wingdings" pitchFamily="2" charset="2"/>
              <a:buAutoNum type="arabicPeriod" startAt="103"/>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Wingdings" pitchFamily="2" charset="2"/>
              <a:buAutoNum type="arabicPeriod" startAt="103"/>
            </a:pPr>
            <a:endParaRPr lang="en-US" sz="1250" dirty="0"/>
          </a:p>
          <a:p>
            <a:pPr>
              <a:lnSpc>
                <a:spcPct val="80000"/>
              </a:lnSpc>
              <a:buClr>
                <a:schemeClr val="tx1"/>
              </a:buClr>
              <a:buSzTx/>
              <a:buFont typeface="Wingdings" pitchFamily="2" charset="2"/>
              <a:buAutoNum type="arabicPeriod" startAt="103"/>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11"/>
            </a:pPr>
            <a:r>
              <a:rPr lang="en-US" sz="1250" dirty="0" smtClean="0"/>
              <a:t>E</a:t>
            </a:r>
            <a:r>
              <a:rPr lang="en-US" sz="1250" dirty="0"/>
              <a:t>.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111"/>
            </a:pPr>
            <a:r>
              <a:rPr lang="en-US" sz="1250" dirty="0" smtClean="0"/>
              <a:t>J</a:t>
            </a:r>
            <a:r>
              <a:rPr lang="en-US" sz="1250" dirty="0"/>
              <a:t>.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111"/>
            </a:pPr>
            <a:r>
              <a:rPr lang="en-US" sz="1250" dirty="0" smtClean="0"/>
              <a:t>L</a:t>
            </a:r>
            <a:r>
              <a:rPr lang="en-US" sz="1250" dirty="0"/>
              <a:t>. Ding, “High-Resolution Noninvasive Computational Neuroimaging,” OCAST, $</a:t>
            </a:r>
            <a:r>
              <a:rPr lang="en-US" sz="1250" dirty="0" smtClean="0"/>
              <a:t>283K</a:t>
            </a:r>
          </a:p>
          <a:p>
            <a:pPr>
              <a:lnSpc>
                <a:spcPct val="80000"/>
              </a:lnSpc>
              <a:buClr>
                <a:schemeClr val="tx1"/>
              </a:buClr>
              <a:buSzTx/>
              <a:buFont typeface="Wingdings" pitchFamily="2" charset="2"/>
              <a:buAutoNum type="arabicPeriod" startAt="111"/>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111"/>
            </a:pPr>
            <a:r>
              <a:rPr lang="en-US" sz="1250" dirty="0" smtClean="0"/>
              <a:t>R</a:t>
            </a:r>
            <a:r>
              <a:rPr lang="en-US" sz="1250" dirty="0"/>
              <a:t>. </a:t>
            </a:r>
            <a:r>
              <a:rPr lang="en-US" sz="1250" dirty="0" err="1"/>
              <a:t>Slatt</a:t>
            </a:r>
            <a:r>
              <a:rPr lang="en-US" sz="1250" dirty="0"/>
              <a:t>, Consortium from 14 oil and gas company, $</a:t>
            </a:r>
            <a:r>
              <a:rPr lang="en-US" sz="1250" dirty="0" smtClean="0"/>
              <a:t>245K</a:t>
            </a:r>
          </a:p>
          <a:p>
            <a:pPr>
              <a:lnSpc>
                <a:spcPct val="80000"/>
              </a:lnSpc>
              <a:buClr>
                <a:schemeClr val="tx1"/>
              </a:buClr>
              <a:buSzTx/>
              <a:buFont typeface="Wingdings" pitchFamily="2" charset="2"/>
              <a:buAutoNum type="arabicPeriod" startAt="111"/>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a:t>
            </a:r>
            <a:r>
              <a:rPr lang="en-US" sz="1250" dirty="0" smtClean="0"/>
              <a:t>210K</a:t>
            </a:r>
          </a:p>
          <a:p>
            <a:pPr>
              <a:lnSpc>
                <a:spcPct val="80000"/>
              </a:lnSpc>
              <a:buClr>
                <a:schemeClr val="tx1"/>
              </a:buClr>
              <a:buSzTx/>
              <a:buFont typeface="Wingdings" pitchFamily="2" charset="2"/>
              <a:buAutoNum type="arabicPeriod" startAt="111"/>
            </a:pPr>
            <a:r>
              <a:rPr lang="en-US" sz="1250" dirty="0" smtClean="0"/>
              <a:t>Y</a:t>
            </a:r>
            <a:r>
              <a:rPr lang="en-US" sz="1250" dirty="0"/>
              <a:t>. Jung, M. </a:t>
            </a:r>
            <a:r>
              <a:rPr lang="en-US" sz="1250" dirty="0" err="1"/>
              <a:t>Xue</a:t>
            </a:r>
            <a:r>
              <a:rPr lang="en-US" sz="1250" dirty="0"/>
              <a:t>, G. Zhang, “Development of a </a:t>
            </a:r>
            <a:r>
              <a:rPr lang="en-US" sz="1250" dirty="0" err="1"/>
              <a:t>Polarimetric</a:t>
            </a:r>
            <a:r>
              <a:rPr lang="en-US" sz="1250" dirty="0"/>
              <a:t> Radar Data Simulator for KLAPS,” KMA, $</a:t>
            </a:r>
            <a:r>
              <a:rPr lang="en-US" sz="1250" dirty="0" smtClean="0"/>
              <a:t>176K</a:t>
            </a:r>
          </a:p>
          <a:p>
            <a:pPr>
              <a:lnSpc>
                <a:spcPct val="80000"/>
              </a:lnSpc>
              <a:buClr>
                <a:schemeClr val="tx1"/>
              </a:buClr>
              <a:buSzTx/>
              <a:buFont typeface="Wingdings" pitchFamily="2" charset="2"/>
              <a:buAutoNum type="arabicPeriod" startAt="111"/>
            </a:pPr>
            <a:r>
              <a:rPr lang="en-US" sz="1250" dirty="0" smtClean="0"/>
              <a:t>J</a:t>
            </a:r>
            <a:r>
              <a:rPr lang="en-US" sz="1250" dirty="0"/>
              <a:t>. </a:t>
            </a:r>
            <a:r>
              <a:rPr lang="en-US" sz="1250" dirty="0" err="1"/>
              <a:t>Ruyle</a:t>
            </a:r>
            <a:r>
              <a:rPr lang="en-US" sz="1250" dirty="0"/>
              <a:t>, “BRIGE: Investigation of Slot Antenna Recon figuration Mechanisms,” NSF, $</a:t>
            </a:r>
            <a:r>
              <a:rPr lang="en-US" sz="1250" dirty="0" smtClean="0"/>
              <a:t>175K</a:t>
            </a:r>
          </a:p>
          <a:p>
            <a:pPr>
              <a:lnSpc>
                <a:spcPct val="80000"/>
              </a:lnSpc>
              <a:buClr>
                <a:schemeClr val="tx1"/>
              </a:buClr>
              <a:buSzTx/>
              <a:buFont typeface="Wingdings" pitchFamily="2" charset="2"/>
              <a:buAutoNum type="arabicPeriod" startAt="111"/>
            </a:pPr>
            <a:r>
              <a:rPr lang="en-US" sz="1250" dirty="0" smtClean="0"/>
              <a:t>J</a:t>
            </a:r>
            <a:r>
              <a:rPr lang="en-US" sz="1250" dirty="0"/>
              <a:t>.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39</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20"/>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Wingdings" pitchFamily="2" charset="2"/>
              <a:buAutoNum type="arabicPeriod" startAt="120"/>
            </a:pPr>
            <a:r>
              <a:rPr lang="en-US" sz="1250" dirty="0" smtClean="0"/>
              <a:t>J</a:t>
            </a:r>
            <a:r>
              <a:rPr lang="en-US" sz="1250" dirty="0"/>
              <a:t>. </a:t>
            </a:r>
            <a:r>
              <a:rPr lang="en-US" sz="1250" dirty="0" err="1"/>
              <a:t>Brotzge</a:t>
            </a:r>
            <a:r>
              <a:rPr lang="en-US" sz="1250" dirty="0"/>
              <a:t>, F. Carr, “Prototyping and Evaluating Key Network-of-Networks Technologies,” NOAA, $145K</a:t>
            </a:r>
          </a:p>
          <a:p>
            <a:pPr>
              <a:lnSpc>
                <a:spcPct val="80000"/>
              </a:lnSpc>
              <a:buClr>
                <a:schemeClr val="tx1"/>
              </a:buClr>
              <a:buSzTx/>
              <a:buFont typeface="Wingdings" pitchFamily="2" charset="2"/>
              <a:buAutoNum type="arabicPeriod" startAt="120"/>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Wingdings" pitchFamily="2" charset="2"/>
              <a:buAutoNum type="arabicPeriod" startAt="120"/>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Wingdings" pitchFamily="2" charset="2"/>
              <a:buAutoNum type="arabicPeriod" startAt="120"/>
            </a:pPr>
            <a:r>
              <a:rPr lang="en-US" sz="1250" dirty="0"/>
              <a:t>L. Ding, “Neurophysiological Assessment of Mental Fatigue and Cognitive Performance,” FAA, $115K</a:t>
            </a:r>
          </a:p>
          <a:p>
            <a:pPr>
              <a:lnSpc>
                <a:spcPct val="80000"/>
              </a:lnSpc>
              <a:buClr>
                <a:schemeClr val="tx1"/>
              </a:buClr>
              <a:buSzTx/>
              <a:buFont typeface="Wingdings" pitchFamily="2" charset="2"/>
              <a:buAutoNum type="arabicPeriod" startAt="120"/>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Wingdings" pitchFamily="2" charset="2"/>
              <a:buAutoNum type="arabicPeriod" startAt="120"/>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Wingdings" pitchFamily="2" charset="2"/>
              <a:buAutoNum type="arabicPeriod" startAt="120"/>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Wingdings" pitchFamily="2" charset="2"/>
              <a:buAutoNum type="arabicPeriod" startAt="120"/>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Wingdings" pitchFamily="2" charset="2"/>
              <a:buAutoNum type="arabicPeriod" startAt="120"/>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Wingdings" pitchFamily="2" charset="2"/>
              <a:buAutoNum type="arabicPeriod" startAt="120"/>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Attendee Profile </a:t>
            </a:r>
            <a:r>
              <a:rPr lang="en-US" dirty="0" smtClean="0"/>
              <a:t>2002-2015</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dirty="0" smtClean="0"/>
              <a:t>Over 3300 attendees at the previous </a:t>
            </a:r>
            <a:r>
              <a:rPr lang="en-US" dirty="0" smtClean="0"/>
              <a:t>14 </a:t>
            </a:r>
            <a:r>
              <a:rPr lang="en-US" dirty="0" smtClean="0"/>
              <a:t>Symposia</a:t>
            </a:r>
          </a:p>
          <a:p>
            <a:pPr lvl="1">
              <a:spcBef>
                <a:spcPts val="0"/>
              </a:spcBef>
            </a:pPr>
            <a:r>
              <a:rPr lang="en-US" dirty="0" smtClean="0"/>
              <a:t>69 in 2002, 225-325 per year thereafter, usually 275</a:t>
            </a:r>
            <a:r>
              <a:rPr lang="en-US" u="sng" dirty="0" smtClean="0"/>
              <a:t>+</a:t>
            </a:r>
            <a:r>
              <a:rPr lang="en-US" dirty="0" smtClean="0"/>
              <a:t>25</a:t>
            </a:r>
          </a:p>
          <a:p>
            <a:pPr>
              <a:spcBef>
                <a:spcPts val="0"/>
              </a:spcBef>
            </a:pPr>
            <a:r>
              <a:rPr lang="en-US" dirty="0" smtClean="0"/>
              <a:t>Organizations: 312 through 2014</a:t>
            </a:r>
          </a:p>
          <a:p>
            <a:pPr lvl="1">
              <a:spcBef>
                <a:spcPts val="0"/>
              </a:spcBef>
            </a:pPr>
            <a:r>
              <a:rPr lang="en-US" b="1" u="sng" dirty="0" smtClean="0"/>
              <a:t>Academic</a:t>
            </a:r>
            <a:r>
              <a:rPr lang="en-US" dirty="0" smtClean="0"/>
              <a:t>: from </a:t>
            </a:r>
            <a:r>
              <a:rPr lang="en-US" dirty="0" smtClean="0"/>
              <a:t>116 </a:t>
            </a:r>
            <a:r>
              <a:rPr lang="en-US" dirty="0" smtClean="0"/>
              <a:t>institutions in 27 US states &amp; territories</a:t>
            </a:r>
          </a:p>
          <a:p>
            <a:pPr lvl="2">
              <a:spcBef>
                <a:spcPts val="0"/>
              </a:spcBef>
            </a:pPr>
            <a:r>
              <a:rPr lang="en-US" dirty="0" smtClean="0"/>
              <a:t>64</a:t>
            </a:r>
            <a:r>
              <a:rPr lang="en-US" dirty="0" smtClean="0"/>
              <a:t> </a:t>
            </a:r>
            <a:r>
              <a:rPr lang="en-US" dirty="0" smtClean="0"/>
              <a:t>institutions in </a:t>
            </a:r>
            <a:r>
              <a:rPr lang="en-US" dirty="0" smtClean="0"/>
              <a:t>12 </a:t>
            </a:r>
            <a:r>
              <a:rPr lang="en-US" dirty="0" smtClean="0"/>
              <a:t>EPSCoR jurisdictions</a:t>
            </a:r>
          </a:p>
          <a:p>
            <a:pPr lvl="2">
              <a:spcBef>
                <a:spcPts val="0"/>
              </a:spcBef>
            </a:pPr>
            <a:r>
              <a:rPr lang="en-US" dirty="0" smtClean="0"/>
              <a:t>33 </a:t>
            </a:r>
            <a:r>
              <a:rPr lang="en-US" dirty="0" smtClean="0"/>
              <a:t>institutions in Oklahoma</a:t>
            </a:r>
          </a:p>
          <a:p>
            <a:pPr lvl="3">
              <a:spcBef>
                <a:spcPts val="0"/>
              </a:spcBef>
            </a:pPr>
            <a:r>
              <a:rPr lang="en-US" dirty="0" smtClean="0"/>
              <a:t>PhD-granting, masters-granting, bachelors-granting, </a:t>
            </a:r>
            <a:r>
              <a:rPr lang="en-US" dirty="0" smtClean="0"/>
              <a:t>     community </a:t>
            </a:r>
            <a:r>
              <a:rPr lang="en-US" dirty="0" smtClean="0"/>
              <a:t>colleges, career techs, high school</a:t>
            </a:r>
          </a:p>
          <a:p>
            <a:pPr lvl="3">
              <a:spcBef>
                <a:spcPts val="0"/>
              </a:spcBef>
            </a:pPr>
            <a:r>
              <a:rPr lang="en-US" dirty="0" smtClean="0"/>
              <a:t>Historically Black University, Tribal College</a:t>
            </a:r>
            <a:r>
              <a:rPr lang="en-US" dirty="0" smtClean="0"/>
              <a:t>,                                 3 Native </a:t>
            </a:r>
            <a:r>
              <a:rPr lang="en-US" dirty="0" smtClean="0"/>
              <a:t>American Serving Non-tribal Institutions</a:t>
            </a:r>
          </a:p>
          <a:p>
            <a:pPr lvl="3">
              <a:spcBef>
                <a:spcPts val="0"/>
              </a:spcBef>
            </a:pPr>
            <a:r>
              <a:rPr lang="en-US" dirty="0" smtClean="0"/>
              <a:t>public, private, for-profit</a:t>
            </a:r>
          </a:p>
          <a:p>
            <a:pPr lvl="1">
              <a:lnSpc>
                <a:spcPct val="80000"/>
              </a:lnSpc>
              <a:spcBef>
                <a:spcPts val="0"/>
              </a:spcBef>
            </a:pPr>
            <a:r>
              <a:rPr lang="en-US" b="1" u="sng" dirty="0" smtClean="0"/>
              <a:t>Industry</a:t>
            </a:r>
            <a:r>
              <a:rPr lang="en-US" dirty="0" smtClean="0"/>
              <a:t>: attendees from </a:t>
            </a:r>
            <a:r>
              <a:rPr lang="en-US" dirty="0" smtClean="0"/>
              <a:t>147 </a:t>
            </a:r>
            <a:r>
              <a:rPr lang="en-US" dirty="0" smtClean="0"/>
              <a:t>firms</a:t>
            </a:r>
          </a:p>
          <a:p>
            <a:pPr lvl="1">
              <a:lnSpc>
                <a:spcPct val="80000"/>
              </a:lnSpc>
              <a:spcBef>
                <a:spcPts val="0"/>
              </a:spcBef>
            </a:pPr>
            <a:r>
              <a:rPr lang="en-US" b="1" u="sng" dirty="0" smtClean="0"/>
              <a:t>Government</a:t>
            </a:r>
            <a:r>
              <a:rPr lang="en-US" dirty="0" smtClean="0"/>
              <a:t>: attendees from </a:t>
            </a:r>
            <a:r>
              <a:rPr lang="en-US" dirty="0" smtClean="0"/>
              <a:t>35 </a:t>
            </a:r>
            <a:r>
              <a:rPr lang="en-US" dirty="0" smtClean="0"/>
              <a:t>agencies (federal, state, municipal, foreign)</a:t>
            </a:r>
          </a:p>
          <a:p>
            <a:pPr lvl="1">
              <a:lnSpc>
                <a:spcPct val="80000"/>
              </a:lnSpc>
              <a:spcBef>
                <a:spcPts val="0"/>
              </a:spcBef>
            </a:pPr>
            <a:r>
              <a:rPr lang="en-US" b="1" u="sng" dirty="0" smtClean="0"/>
              <a:t>Non-governmental/nonprofit</a:t>
            </a:r>
            <a:r>
              <a:rPr lang="en-US" dirty="0" smtClean="0"/>
              <a:t>: attendees from </a:t>
            </a:r>
            <a:r>
              <a:rPr lang="en-US" dirty="0" smtClean="0"/>
              <a:t>                     20 </a:t>
            </a:r>
            <a:r>
              <a:rPr lang="en-US" dirty="0" smtClean="0"/>
              <a:t>organizations</a:t>
            </a:r>
          </a:p>
        </p:txBody>
      </p:sp>
      <p:sp>
        <p:nvSpPr>
          <p:cNvPr id="4" name="Footer Placeholder 3"/>
          <p:cNvSpPr>
            <a:spLocks noGrp="1"/>
          </p:cNvSpPr>
          <p:nvPr>
            <p:ph type="ftr" sz="quarter" idx="10"/>
          </p:nvPr>
        </p:nvSpPr>
        <p:spPr/>
        <p:txBody>
          <a:bodyPr/>
          <a:lstStyle/>
          <a:p>
            <a:r>
              <a:rPr lang="en-US" dirty="0" smtClean="0"/>
              <a:t>OSCER State of the Center Address</a:t>
            </a:r>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40</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21"/>
            </a:pPr>
            <a:r>
              <a:rPr lang="en-US" sz="1250" dirty="0" smtClean="0"/>
              <a:t>I.Y. </a:t>
            </a:r>
            <a:r>
              <a:rPr lang="en-US" sz="1250" dirty="0" err="1" smtClean="0"/>
              <a:t>Akkutlu</a:t>
            </a:r>
            <a:r>
              <a:rPr lang="en-US" sz="1250" dirty="0" smtClean="0"/>
              <a:t>, J. </a:t>
            </a:r>
            <a:r>
              <a:rPr lang="en-US" sz="1250" dirty="0" err="1" smtClean="0"/>
              <a:t>Callard</a:t>
            </a:r>
            <a:r>
              <a:rPr lang="en-US" sz="1250" dirty="0" smtClean="0"/>
              <a:t>, C. </a:t>
            </a:r>
            <a:r>
              <a:rPr lang="en-US" sz="1250" dirty="0" err="1" smtClean="0"/>
              <a:t>Rai</a:t>
            </a:r>
            <a:r>
              <a:rPr lang="en-US" sz="1250" dirty="0" smtClean="0"/>
              <a:t>, C. </a:t>
            </a:r>
            <a:r>
              <a:rPr lang="en-US" sz="1250" dirty="0" err="1" smtClean="0"/>
              <a:t>Sondergeld</a:t>
            </a:r>
            <a:r>
              <a:rPr lang="en-US" sz="1250" dirty="0" smtClean="0"/>
              <a:t>, “OU Shale Gas and Unconventional Reservoir Research Cooperative,” $2.8M per year</a:t>
            </a:r>
          </a:p>
          <a:p>
            <a:pPr>
              <a:lnSpc>
                <a:spcPct val="80000"/>
              </a:lnSpc>
              <a:buClr>
                <a:schemeClr val="tx1"/>
              </a:buClr>
              <a:buSzTx/>
              <a:buFont typeface="Wingdings" pitchFamily="2" charset="2"/>
              <a:buAutoNum type="arabicPeriod" startAt="121"/>
            </a:pPr>
            <a:r>
              <a:rPr lang="en-US" sz="1250" dirty="0" smtClean="0"/>
              <a:t>J. P. Shaffer, T. </a:t>
            </a:r>
            <a:r>
              <a:rPr lang="en-US" sz="1250" dirty="0" err="1" smtClean="0"/>
              <a:t>Pfau</a:t>
            </a:r>
            <a:r>
              <a:rPr lang="en-US" sz="1250" dirty="0" smtClean="0"/>
              <a:t>, “A </a:t>
            </a:r>
            <a:r>
              <a:rPr lang="en-US" sz="1250" dirty="0" err="1" smtClean="0"/>
              <a:t>Rydberg</a:t>
            </a:r>
            <a:r>
              <a:rPr lang="en-US" sz="1250" dirty="0" smtClean="0"/>
              <a:t> Atom Electric Field Sensor,” DARPA-ARO, $1.18M (total),$1.06M (OU)</a:t>
            </a:r>
          </a:p>
          <a:p>
            <a:pPr>
              <a:lnSpc>
                <a:spcPct val="80000"/>
              </a:lnSpc>
              <a:buClr>
                <a:schemeClr val="tx1"/>
              </a:buClr>
              <a:buSzTx/>
              <a:buFont typeface="Wingdings" pitchFamily="2" charset="2"/>
              <a:buAutoNum type="arabicPeriod" startAt="121"/>
            </a:pPr>
            <a:r>
              <a:rPr lang="en-US" sz="1250" dirty="0" smtClean="0"/>
              <a:t>Y. </a:t>
            </a:r>
            <a:r>
              <a:rPr lang="en-US" sz="1250" dirty="0" err="1" smtClean="0"/>
              <a:t>Luo</a:t>
            </a:r>
            <a:r>
              <a:rPr lang="en-US" sz="1250" dirty="0" smtClean="0"/>
              <a:t>, “Data Synthesis and Data Assimilation at Global Change Experiments and </a:t>
            </a:r>
            <a:r>
              <a:rPr lang="en-US" sz="1250" dirty="0" err="1" smtClean="0"/>
              <a:t>Fluxnet</a:t>
            </a:r>
            <a:r>
              <a:rPr lang="en-US" sz="1250" dirty="0" smtClean="0"/>
              <a:t> toward Improving Land Process Models,” DOE, $1.05M</a:t>
            </a:r>
          </a:p>
          <a:p>
            <a:pPr>
              <a:lnSpc>
                <a:spcPct val="80000"/>
              </a:lnSpc>
              <a:buClr>
                <a:schemeClr val="tx1"/>
              </a:buClr>
              <a:buSzTx/>
              <a:buFont typeface="Wingdings" pitchFamily="2" charset="2"/>
              <a:buAutoNum type="arabicPeriod" startAt="121"/>
            </a:pPr>
            <a:r>
              <a:rPr lang="en-US" sz="1250" dirty="0" smtClean="0"/>
              <a:t>F. Kong, M. </a:t>
            </a:r>
            <a:r>
              <a:rPr lang="en-US" sz="1250" dirty="0" err="1" smtClean="0"/>
              <a:t>Xue</a:t>
            </a:r>
            <a:r>
              <a:rPr lang="en-US" sz="1250" dirty="0" smtClean="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startAt="121"/>
            </a:pPr>
            <a:r>
              <a:rPr lang="en-US" sz="1250" dirty="0" smtClean="0"/>
              <a:t>G. Zhang, M. </a:t>
            </a:r>
            <a:r>
              <a:rPr lang="en-US" sz="1250" dirty="0" err="1" smtClean="0"/>
              <a:t>Xue</a:t>
            </a:r>
            <a:r>
              <a:rPr lang="en-US" sz="1250" dirty="0" smtClean="0"/>
              <a:t>, B. L. Cheong, T. J. </a:t>
            </a:r>
            <a:r>
              <a:rPr lang="en-US" sz="1250" dirty="0" err="1" smtClean="0"/>
              <a:t>Schurr</a:t>
            </a:r>
            <a:r>
              <a:rPr lang="en-US" sz="1250" dirty="0" smtClean="0"/>
              <a:t>, “Advanced Study of Precipitation Microphysics with Multi-Frequency </a:t>
            </a:r>
            <a:r>
              <a:rPr lang="en-US" sz="1250" dirty="0" err="1" smtClean="0"/>
              <a:t>Polarimetric</a:t>
            </a:r>
            <a:r>
              <a:rPr lang="en-US" sz="1250" dirty="0" smtClean="0"/>
              <a:t> Radar Observations and Data Assimilation,” NSF, $637K</a:t>
            </a:r>
          </a:p>
          <a:p>
            <a:pPr>
              <a:lnSpc>
                <a:spcPct val="80000"/>
              </a:lnSpc>
              <a:buClr>
                <a:schemeClr val="tx1"/>
              </a:buClr>
              <a:buSzTx/>
              <a:buFont typeface="Wingdings" pitchFamily="2" charset="2"/>
              <a:buAutoNum type="arabicPeriod" startAt="121"/>
            </a:pPr>
            <a:r>
              <a:rPr lang="en-US" sz="1250" dirty="0" smtClean="0"/>
              <a:t>J. P. Shaffer, “A Quantum Hybrid System for Linking </a:t>
            </a:r>
            <a:r>
              <a:rPr lang="en-US" sz="1250" dirty="0" err="1" smtClean="0"/>
              <a:t>Rydberg</a:t>
            </a:r>
            <a:r>
              <a:rPr lang="en-US" sz="1250" dirty="0" smtClean="0"/>
              <a:t> Atom Quantum Gates. NSF, $465K</a:t>
            </a:r>
          </a:p>
          <a:p>
            <a:pPr>
              <a:lnSpc>
                <a:spcPct val="80000"/>
              </a:lnSpc>
              <a:buClr>
                <a:schemeClr val="tx1"/>
              </a:buClr>
              <a:buSzTx/>
              <a:buFont typeface="Wingdings" pitchFamily="2" charset="2"/>
              <a:buAutoNum type="arabicPeriod" startAt="121"/>
            </a:pPr>
            <a:r>
              <a:rPr lang="en-US" sz="1250" dirty="0" smtClean="0"/>
              <a:t>J. P. Shaffer, “Rydberg Atom Interactions and Collective Behavior,” NSF, $436K</a:t>
            </a:r>
          </a:p>
          <a:p>
            <a:pPr>
              <a:lnSpc>
                <a:spcPct val="80000"/>
              </a:lnSpc>
              <a:buClr>
                <a:schemeClr val="tx1"/>
              </a:buClr>
              <a:buSzTx/>
              <a:buFont typeface="Wingdings" pitchFamily="2" charset="2"/>
              <a:buAutoNum type="arabicPeriod" startAt="121"/>
            </a:pPr>
            <a:r>
              <a:rPr lang="en-US" sz="1250" dirty="0" smtClean="0"/>
              <a:t>J. P. Shaffer, “Interactions in Cold Rydberg Gases,” NSF, $422K</a:t>
            </a:r>
          </a:p>
          <a:p>
            <a:pPr>
              <a:lnSpc>
                <a:spcPct val="80000"/>
              </a:lnSpc>
              <a:buClr>
                <a:schemeClr val="tx1"/>
              </a:buClr>
              <a:buSzTx/>
              <a:buFont typeface="Wingdings" pitchFamily="2" charset="2"/>
              <a:buAutoNum type="arabicPeriod" startAt="121"/>
            </a:pPr>
            <a:r>
              <a:rPr lang="en-US" sz="1250" dirty="0" smtClean="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30"/>
            </a:pPr>
            <a:r>
              <a:rPr lang="en-US" sz="1250" dirty="0" smtClean="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130"/>
            </a:pPr>
            <a:r>
              <a:rPr lang="en-US" sz="1250" dirty="0" smtClean="0"/>
              <a:t>X. Wang, M. </a:t>
            </a:r>
            <a:r>
              <a:rPr lang="en-US" sz="1250" dirty="0" err="1" smtClean="0"/>
              <a:t>Xue</a:t>
            </a:r>
            <a:r>
              <a:rPr lang="en-US" sz="1250" dirty="0" smtClean="0"/>
              <a:t>, F. Kong, “Optimal Design of Multi-scale Ensemble Systems for Convective-Scale </a:t>
            </a:r>
            <a:r>
              <a:rPr lang="en-US" sz="1250" dirty="0" err="1" smtClean="0"/>
              <a:t>Probabalistic</a:t>
            </a:r>
            <a:r>
              <a:rPr lang="en-US" sz="1250" dirty="0" smtClean="0"/>
              <a:t> Forecasting,” NSF, $359K</a:t>
            </a:r>
          </a:p>
          <a:p>
            <a:pPr>
              <a:lnSpc>
                <a:spcPct val="80000"/>
              </a:lnSpc>
              <a:buClr>
                <a:schemeClr val="tx1"/>
              </a:buClr>
              <a:buSzTx/>
              <a:buFont typeface="Wingdings" pitchFamily="2" charset="2"/>
              <a:buAutoNum type="arabicPeriod" startAt="130"/>
            </a:pPr>
            <a:r>
              <a:rPr lang="en-US" sz="1250" dirty="0" smtClean="0"/>
              <a:t>F. Kong, M. </a:t>
            </a:r>
            <a:r>
              <a:rPr lang="en-US" sz="1250" dirty="0" err="1" smtClean="0"/>
              <a:t>Xue</a:t>
            </a:r>
            <a:r>
              <a:rPr lang="en-US" sz="1250" dirty="0" smtClean="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130"/>
            </a:pPr>
            <a:r>
              <a:rPr lang="en-US" sz="1250" dirty="0" smtClean="0"/>
              <a:t>J. Snow &amp; F. </a:t>
            </a:r>
            <a:r>
              <a:rPr lang="en-US" sz="1250" dirty="0" err="1" smtClean="0"/>
              <a:t>Fondjo</a:t>
            </a:r>
            <a:r>
              <a:rPr lang="en-US" sz="1250" dirty="0" smtClean="0"/>
              <a:t> </a:t>
            </a:r>
            <a:r>
              <a:rPr lang="en-US" sz="1250" dirty="0" err="1" smtClean="0"/>
              <a:t>Fotou</a:t>
            </a:r>
            <a:r>
              <a:rPr lang="en-US" sz="1250" dirty="0" smtClean="0"/>
              <a:t> (Langston U), “MRI: Acquisition of a High Performance Computing Cluster for Research and Education,” NSF, $250K</a:t>
            </a:r>
          </a:p>
          <a:p>
            <a:pPr>
              <a:lnSpc>
                <a:spcPct val="80000"/>
              </a:lnSpc>
              <a:buClr>
                <a:schemeClr val="tx1"/>
              </a:buClr>
              <a:buSzTx/>
              <a:buFont typeface="Wingdings" pitchFamily="2" charset="2"/>
              <a:buAutoNum type="arabicPeriod" startAt="130"/>
            </a:pPr>
            <a:r>
              <a:rPr lang="en-US" sz="1250" dirty="0" smtClean="0"/>
              <a:t>M. </a:t>
            </a:r>
            <a:r>
              <a:rPr lang="en-US" sz="1250" dirty="0" err="1" smtClean="0"/>
              <a:t>Xue</a:t>
            </a:r>
            <a:r>
              <a:rPr lang="en-US" sz="1250" dirty="0" smtClean="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130"/>
            </a:pPr>
            <a:r>
              <a:rPr lang="en-US" sz="1250" dirty="0" smtClean="0"/>
              <a:t>I.Y. </a:t>
            </a:r>
            <a:r>
              <a:rPr lang="en-US" sz="1250" dirty="0" err="1" smtClean="0"/>
              <a:t>Akkutlu</a:t>
            </a:r>
            <a:r>
              <a:rPr lang="en-US" sz="1250" dirty="0" smtClean="0"/>
              <a:t>, “Multi-scale Characterization of Transport Phenomena in </a:t>
            </a:r>
            <a:r>
              <a:rPr lang="en-US" sz="1250" dirty="0" err="1" smtClean="0"/>
              <a:t>Shales</a:t>
            </a:r>
            <a:r>
              <a:rPr lang="en-US" sz="1250" dirty="0" smtClean="0"/>
              <a:t> for Improved Gas Recovery,” Devon Energy, $200K</a:t>
            </a:r>
          </a:p>
          <a:p>
            <a:pPr>
              <a:lnSpc>
                <a:spcPct val="80000"/>
              </a:lnSpc>
              <a:buClr>
                <a:schemeClr val="tx1"/>
              </a:buClr>
              <a:buSzTx/>
              <a:buFont typeface="Wingdings" pitchFamily="2" charset="2"/>
              <a:buAutoNum type="arabicPeriod" startAt="130"/>
            </a:pPr>
            <a:r>
              <a:rPr lang="en-US" sz="1250" dirty="0" smtClean="0"/>
              <a:t>M</a:t>
            </a:r>
            <a:r>
              <a:rPr lang="en-US" sz="1250" dirty="0"/>
              <a:t>. </a:t>
            </a:r>
            <a:r>
              <a:rPr lang="en-US" sz="1250" dirty="0" err="1"/>
              <a:t>Xue</a:t>
            </a:r>
            <a:r>
              <a:rPr lang="en-US" sz="1250" dirty="0"/>
              <a:t>, R. McPherson, J. </a:t>
            </a:r>
            <a:r>
              <a:rPr lang="en-US" sz="1250" dirty="0" err="1"/>
              <a:t>Brotzge</a:t>
            </a:r>
            <a:r>
              <a:rPr lang="en-US" sz="1250" dirty="0"/>
              <a:t>, B. Moore, “Very High-Resolution Dynamic Downscaling of Regional Climate and Hydrology,” USG, $</a:t>
            </a:r>
            <a:r>
              <a:rPr lang="en-US" sz="1250" dirty="0" smtClean="0"/>
              <a:t>24K</a:t>
            </a:r>
          </a:p>
          <a:p>
            <a:pPr>
              <a:lnSpc>
                <a:spcPct val="80000"/>
              </a:lnSpc>
              <a:buClr>
                <a:schemeClr val="tx1"/>
              </a:buClr>
              <a:buSzTx/>
              <a:buFont typeface="Wingdings" pitchFamily="2" charset="2"/>
              <a:buAutoNum type="arabicPeriod" startAt="130"/>
            </a:pPr>
            <a:r>
              <a:rPr lang="en-US" sz="1250" dirty="0" smtClean="0"/>
              <a:t>J</a:t>
            </a:r>
            <a:r>
              <a:rPr lang="en-US" sz="1250" dirty="0"/>
              <a:t>.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Wingdings" pitchFamily="2" charset="2"/>
              <a:buAutoNum type="arabicPeriod" startAt="11"/>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41</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38"/>
            </a:pPr>
            <a:r>
              <a:rPr lang="en-US" sz="1250" dirty="0" smtClean="0"/>
              <a:t>R. </a:t>
            </a:r>
            <a:r>
              <a:rPr lang="en-US" sz="1250" dirty="0" err="1" smtClean="0"/>
              <a:t>Voronov</a:t>
            </a:r>
            <a:r>
              <a:rPr lang="en-US" sz="1250" dirty="0" smtClean="0"/>
              <a:t>, “Intra-Thrombus Chemo-Transport and Local Stress Mechanics under Flow,” American Heart Association Postdoctoral Fellowship, $150K</a:t>
            </a:r>
          </a:p>
          <a:p>
            <a:pPr>
              <a:lnSpc>
                <a:spcPct val="80000"/>
              </a:lnSpc>
              <a:buClr>
                <a:schemeClr val="tx1"/>
              </a:buClr>
              <a:buSzTx/>
              <a:buFont typeface="+mj-lt"/>
              <a:buAutoNum type="arabicPeriod" startAt="138"/>
            </a:pPr>
            <a:r>
              <a:rPr lang="en-US" sz="1250" dirty="0" smtClean="0"/>
              <a:t>X. Wang, M. </a:t>
            </a:r>
            <a:r>
              <a:rPr lang="en-US" sz="1250" dirty="0" err="1" smtClean="0"/>
              <a:t>Xue</a:t>
            </a:r>
            <a:r>
              <a:rPr lang="en-US" sz="1250" dirty="0" smtClean="0"/>
              <a:t>, “Improving High Resolution Tropical Cyclone Prediction using GSI-based Hybrid Ensemble-</a:t>
            </a:r>
            <a:r>
              <a:rPr lang="en-US" sz="1250" dirty="0" err="1" smtClean="0"/>
              <a:t>Variational</a:t>
            </a:r>
            <a:r>
              <a:rPr lang="en-US" sz="1250" dirty="0" smtClean="0"/>
              <a:t> Data Assimilation System for HWRF,” NOAA, $150K</a:t>
            </a:r>
          </a:p>
          <a:p>
            <a:pPr>
              <a:lnSpc>
                <a:spcPct val="80000"/>
              </a:lnSpc>
              <a:buClr>
                <a:schemeClr val="tx1"/>
              </a:buClr>
              <a:buSzTx/>
              <a:buFont typeface="+mj-lt"/>
              <a:buAutoNum type="arabicPeriod" startAt="138"/>
            </a:pPr>
            <a:r>
              <a:rPr lang="en-US" sz="1250" dirty="0" smtClean="0"/>
              <a:t>I. Y. </a:t>
            </a:r>
            <a:r>
              <a:rPr lang="en-US" sz="1250" dirty="0" err="1" smtClean="0"/>
              <a:t>Akkutlu</a:t>
            </a:r>
            <a:r>
              <a:rPr lang="en-US" sz="1250" dirty="0" smtClean="0"/>
              <a:t>, “Molecular Theory of Capillarity in </a:t>
            </a:r>
            <a:r>
              <a:rPr lang="en-US" sz="1250" dirty="0" err="1" smtClean="0"/>
              <a:t>Kerogen</a:t>
            </a:r>
            <a:r>
              <a:rPr lang="en-US" sz="1250" dirty="0" smtClean="0"/>
              <a:t> - A Multi-component Approach to Predict Shale Gas/Liquid In-place and Transport in </a:t>
            </a:r>
            <a:r>
              <a:rPr lang="en-US" sz="1250" dirty="0" err="1" smtClean="0"/>
              <a:t>Nanopores</a:t>
            </a:r>
            <a:r>
              <a:rPr lang="en-US" sz="1250" dirty="0" smtClean="0"/>
              <a:t>,” Devon Energy, $150K</a:t>
            </a:r>
          </a:p>
          <a:p>
            <a:pPr>
              <a:lnSpc>
                <a:spcPct val="80000"/>
              </a:lnSpc>
              <a:buClr>
                <a:schemeClr val="tx1"/>
              </a:buClr>
              <a:buSzTx/>
              <a:buFont typeface="+mj-lt"/>
              <a:buAutoNum type="arabicPeriod" startAt="138"/>
            </a:pPr>
            <a:r>
              <a:rPr lang="en-US" sz="1250" dirty="0" smtClean="0"/>
              <a:t>S. </a:t>
            </a:r>
            <a:r>
              <a:rPr lang="en-US" sz="1250" dirty="0" err="1" smtClean="0"/>
              <a:t>Dhall</a:t>
            </a:r>
            <a:r>
              <a:rPr lang="en-US" sz="1250" dirty="0" smtClean="0"/>
              <a:t>, L. </a:t>
            </a:r>
            <a:r>
              <a:rPr lang="en-US" sz="1250" dirty="0" err="1" smtClean="0"/>
              <a:t>Gruenwald</a:t>
            </a:r>
            <a:r>
              <a:rPr lang="en-US" sz="1250" dirty="0" smtClean="0"/>
              <a:t>, “Autonomous Database Partitioning using Data Mining for High End Computing,” NSF, $150K</a:t>
            </a:r>
          </a:p>
          <a:p>
            <a:pPr>
              <a:lnSpc>
                <a:spcPct val="80000"/>
              </a:lnSpc>
              <a:buClr>
                <a:schemeClr val="tx1"/>
              </a:buClr>
              <a:buSzTx/>
              <a:buFont typeface="+mj-lt"/>
              <a:buAutoNum type="arabicPeriod" startAt="138"/>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$126K</a:t>
            </a:r>
          </a:p>
          <a:p>
            <a:pPr>
              <a:lnSpc>
                <a:spcPct val="80000"/>
              </a:lnSpc>
              <a:buClr>
                <a:schemeClr val="tx1"/>
              </a:buClr>
              <a:buSzTx/>
              <a:buFont typeface="+mj-lt"/>
              <a:buAutoNum type="arabicPeriod" startAt="138"/>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$94K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4"/>
            </a:pPr>
            <a:r>
              <a:rPr lang="en-US" sz="1250" dirty="0" smtClean="0"/>
              <a:t>K. Brewster, M. </a:t>
            </a:r>
            <a:r>
              <a:rPr lang="en-US" sz="1250" dirty="0" err="1" smtClean="0"/>
              <a:t>Xue</a:t>
            </a:r>
            <a:r>
              <a:rPr lang="en-US" sz="1250" dirty="0" smtClean="0"/>
              <a:t>, “High Resolution Data Assimilation for Trajectory Improvement,” DOD-Air Force, $79K</a:t>
            </a:r>
          </a:p>
          <a:p>
            <a:pPr>
              <a:lnSpc>
                <a:spcPct val="80000"/>
              </a:lnSpc>
              <a:buClr>
                <a:schemeClr val="tx1"/>
              </a:buClr>
              <a:buSzTx/>
              <a:buFont typeface="+mj-lt"/>
              <a:buAutoNum type="arabicPeriod" startAt="144"/>
            </a:pPr>
            <a:r>
              <a:rPr lang="en-US" sz="1250" dirty="0" smtClean="0"/>
              <a:t>F. Kong, “CAPS support to the WRF Lightning Forecast Algorithm for the NOAA R3 effort,” NOAA GOES-R/Universities Space Research Assn, $48K</a:t>
            </a:r>
          </a:p>
          <a:p>
            <a:pPr>
              <a:lnSpc>
                <a:spcPct val="80000"/>
              </a:lnSpc>
              <a:buClr>
                <a:schemeClr val="tx1"/>
              </a:buClr>
              <a:buSzTx/>
              <a:buFont typeface="+mj-lt"/>
              <a:buAutoNum type="arabicPeriod" startAt="144"/>
            </a:pPr>
            <a:r>
              <a:rPr lang="en-US" sz="1250" dirty="0" smtClean="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144"/>
            </a:pPr>
            <a:r>
              <a:rPr lang="en-US" sz="1250" dirty="0" smtClean="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144"/>
            </a:pPr>
            <a:r>
              <a:rPr lang="en-US" sz="1250" dirty="0" smtClean="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144"/>
            </a:pPr>
            <a:r>
              <a:rPr lang="en-US" sz="1250" dirty="0" smtClean="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144"/>
            </a:pPr>
            <a:r>
              <a:rPr lang="en-US" sz="1250" dirty="0" smtClean="0"/>
              <a:t>L. Sells, J. </a:t>
            </a:r>
            <a:r>
              <a:rPr lang="en-US" sz="1250" dirty="0" err="1" smtClean="0"/>
              <a:t>Goulden</a:t>
            </a:r>
            <a:r>
              <a:rPr lang="en-US" sz="1250" dirty="0" smtClean="0"/>
              <a:t>, H. </a:t>
            </a:r>
            <a:r>
              <a:rPr lang="en-US" sz="1250" dirty="0" err="1" smtClean="0"/>
              <a:t>Aboudja</a:t>
            </a:r>
            <a:r>
              <a:rPr lang="en-US" sz="1250" dirty="0" smtClean="0"/>
              <a:t>, “LittleFe grant,” LittleFe project, $2.5K</a:t>
            </a:r>
          </a:p>
          <a:p>
            <a:pPr>
              <a:lnSpc>
                <a:spcPct val="80000"/>
              </a:lnSpc>
              <a:buClr>
                <a:schemeClr val="tx1"/>
              </a:buClr>
              <a:buSzTx/>
              <a:buFont typeface="Wingdings" pitchFamily="2" charset="2"/>
              <a:buAutoNum type="arabicPeriod" startAt="144"/>
            </a:pPr>
            <a:r>
              <a:rPr lang="en-US" sz="1250" dirty="0" smtClean="0"/>
              <a:t>L. Sells, J. </a:t>
            </a:r>
            <a:r>
              <a:rPr lang="en-US" sz="1250" dirty="0" err="1" smtClean="0"/>
              <a:t>Goulden</a:t>
            </a:r>
            <a:r>
              <a:rPr lang="en-US" sz="1250" dirty="0" smtClean="0"/>
              <a:t>, “Early Adopter Grant,” NSF/TCPP, $2.5K</a:t>
            </a:r>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52"/>
            </a:pPr>
            <a:r>
              <a:rPr lang="en-US" sz="1250" dirty="0" smtClean="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152"/>
            </a:pPr>
            <a:r>
              <a:rPr lang="en-US" sz="1250" dirty="0" smtClean="0"/>
              <a:t>A. </a:t>
            </a:r>
            <a:r>
              <a:rPr lang="en-US" sz="1250" dirty="0" err="1" smtClean="0"/>
              <a:t>Striolo</a:t>
            </a:r>
            <a:r>
              <a:rPr lang="en-US" sz="1250" dirty="0" smtClean="0"/>
              <a:t>, D. </a:t>
            </a:r>
            <a:r>
              <a:rPr lang="en-US" sz="1250" dirty="0" err="1" smtClean="0"/>
              <a:t>Resasco</a:t>
            </a:r>
            <a:r>
              <a:rPr lang="en-US" sz="1250" dirty="0" smtClean="0"/>
              <a:t> et al, “Center for Application of Single-Walled Carbon </a:t>
            </a:r>
            <a:r>
              <a:rPr lang="en-US" sz="1250" dirty="0" err="1" smtClean="0"/>
              <a:t>Nanotubes</a:t>
            </a:r>
            <a:r>
              <a:rPr lang="en-US" sz="1250" dirty="0" smtClean="0"/>
              <a:t>,” DOE, $1M</a:t>
            </a:r>
          </a:p>
          <a:p>
            <a:pPr>
              <a:lnSpc>
                <a:spcPct val="80000"/>
              </a:lnSpc>
              <a:buClr>
                <a:schemeClr val="tx1"/>
              </a:buClr>
              <a:buSzTx/>
              <a:buFont typeface="Wingdings" pitchFamily="2" charset="2"/>
              <a:buAutoNum type="arabicPeriod" startAt="152"/>
            </a:pPr>
            <a:r>
              <a:rPr lang="en-US" sz="1250" dirty="0" smtClean="0"/>
              <a:t>J. K. </a:t>
            </a:r>
            <a:r>
              <a:rPr lang="en-US" sz="1250" dirty="0" err="1" smtClean="0"/>
              <a:t>Shen</a:t>
            </a:r>
            <a:r>
              <a:rPr lang="en-US" sz="1250" dirty="0" smtClean="0"/>
              <a:t>, “CAREER: Electrostatic Mechanisms in Protein Stability and Folding, NSF, $773K</a:t>
            </a:r>
          </a:p>
          <a:p>
            <a:pPr>
              <a:lnSpc>
                <a:spcPct val="80000"/>
              </a:lnSpc>
              <a:buClr>
                <a:schemeClr val="tx1"/>
              </a:buClr>
              <a:buSzTx/>
              <a:buFont typeface="Wingdings" pitchFamily="2" charset="2"/>
              <a:buAutoNum type="arabicPeriod" startAt="152"/>
            </a:pPr>
            <a:r>
              <a:rPr lang="en-US" sz="1250" dirty="0" smtClean="0"/>
              <a:t>Y. </a:t>
            </a:r>
            <a:r>
              <a:rPr lang="en-US" sz="1250" dirty="0" err="1" smtClean="0"/>
              <a:t>Kogan</a:t>
            </a:r>
            <a:r>
              <a:rPr lang="en-US" sz="1250" dirty="0" smtClean="0"/>
              <a:t>, “Parameterization of cumulus convective cloud systems in </a:t>
            </a:r>
            <a:r>
              <a:rPr lang="en-US" sz="1250" dirty="0" err="1" smtClean="0"/>
              <a:t>mesoscale</a:t>
            </a:r>
            <a:r>
              <a:rPr lang="en-US" sz="1250" dirty="0" smtClean="0"/>
              <a:t> forecast models,” ONR, $594K</a:t>
            </a:r>
          </a:p>
          <a:p>
            <a:pPr>
              <a:lnSpc>
                <a:spcPct val="80000"/>
              </a:lnSpc>
              <a:buClr>
                <a:schemeClr val="tx1"/>
              </a:buClr>
              <a:buSzTx/>
              <a:buFont typeface="Wingdings" pitchFamily="2" charset="2"/>
              <a:buAutoNum type="arabicPeriod" startAt="152"/>
            </a:pPr>
            <a:r>
              <a:rPr lang="en-US" sz="1250" dirty="0" smtClean="0"/>
              <a:t>X. Wang, M. </a:t>
            </a:r>
            <a:r>
              <a:rPr lang="en-US" sz="1250" dirty="0" err="1" smtClean="0"/>
              <a:t>Xue</a:t>
            </a:r>
            <a:r>
              <a:rPr lang="en-US" sz="1250" dirty="0" smtClean="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152"/>
            </a:pPr>
            <a:r>
              <a:rPr lang="en-US" sz="1250" dirty="0" smtClean="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152"/>
            </a:pPr>
            <a:r>
              <a:rPr lang="en-US" sz="1250" dirty="0" smtClean="0"/>
              <a:t>B. Grady, A. </a:t>
            </a:r>
            <a:r>
              <a:rPr lang="en-US" sz="1250" dirty="0" err="1" smtClean="0"/>
              <a:t>Striolo</a:t>
            </a:r>
            <a:r>
              <a:rPr lang="en-US" sz="1250" dirty="0" smtClean="0"/>
              <a:t>, “Novel </a:t>
            </a:r>
            <a:r>
              <a:rPr lang="en-US" sz="1250" dirty="0" err="1" smtClean="0"/>
              <a:t>Supramolecular</a:t>
            </a:r>
            <a:r>
              <a:rPr lang="en-US" sz="1250" dirty="0" smtClean="0"/>
              <a:t> Structures of Laterally Confined </a:t>
            </a:r>
            <a:r>
              <a:rPr lang="en-US" sz="1250" dirty="0" err="1" smtClean="0"/>
              <a:t>Amphiphilic</a:t>
            </a:r>
            <a:r>
              <a:rPr lang="en-US" sz="1250" dirty="0" smtClean="0"/>
              <a:t> Molecules,” NSF, $335K</a:t>
            </a:r>
          </a:p>
          <a:p>
            <a:pPr>
              <a:lnSpc>
                <a:spcPct val="80000"/>
              </a:lnSpc>
              <a:buClr>
                <a:schemeClr val="tx1"/>
              </a:buClr>
              <a:buSzTx/>
              <a:buFont typeface="Wingdings" pitchFamily="2" charset="2"/>
              <a:buAutoNum type="arabicPeriod" startAt="152"/>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$331K</a:t>
            </a:r>
          </a:p>
          <a:p>
            <a:pPr>
              <a:lnSpc>
                <a:spcPct val="80000"/>
              </a:lnSpc>
              <a:buClr>
                <a:schemeClr val="tx1"/>
              </a:buClr>
              <a:buSzTx/>
              <a:buFont typeface="Wingdings" pitchFamily="2" charset="2"/>
              <a:buAutoNum type="arabicPeriod" startAt="152"/>
            </a:pPr>
            <a:r>
              <a:rPr lang="en-US" sz="1250" dirty="0" smtClean="0"/>
              <a:t>C. Y. Tang , R. </a:t>
            </a:r>
            <a:r>
              <a:rPr lang="en-US" sz="1250" dirty="0" err="1" smtClean="0"/>
              <a:t>Ramakumar</a:t>
            </a:r>
            <a:r>
              <a:rPr lang="en-US" sz="1250" dirty="0" smtClean="0"/>
              <a:t>, N. Jiang , “Control and Operation of Large-Scale Wind Farms in the Power System”, NSF, $231K</a:t>
            </a:r>
          </a:p>
          <a:p>
            <a:pPr>
              <a:lnSpc>
                <a:spcPct val="80000"/>
              </a:lnSpc>
              <a:buClr>
                <a:schemeClr val="tx1"/>
              </a:buClr>
              <a:buSzTx/>
              <a:buFont typeface="Wingdings" pitchFamily="2" charset="2"/>
              <a:buAutoNum type="arabicPeriod" startAt="152"/>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61"/>
            </a:pPr>
            <a:r>
              <a:rPr lang="en-US" sz="1250" dirty="0" smtClean="0"/>
              <a:t>J. </a:t>
            </a:r>
            <a:r>
              <a:rPr lang="en-US" sz="1250" dirty="0" err="1" smtClean="0"/>
              <a:t>Shen</a:t>
            </a:r>
            <a:r>
              <a:rPr lang="en-US" sz="1250" dirty="0" smtClean="0"/>
              <a:t>, “Electrostatic </a:t>
            </a:r>
            <a:r>
              <a:rPr lang="en-US" sz="1250" dirty="0" err="1" smtClean="0"/>
              <a:t>Modulationof</a:t>
            </a:r>
            <a:r>
              <a:rPr lang="en-US" sz="1250" dirty="0" smtClean="0"/>
              <a:t> Protein Stability and Folding,” NIH, $1.4M</a:t>
            </a:r>
          </a:p>
          <a:p>
            <a:pPr>
              <a:lnSpc>
                <a:spcPct val="80000"/>
              </a:lnSpc>
              <a:buClr>
                <a:schemeClr val="tx1"/>
              </a:buClr>
              <a:buSzTx/>
              <a:buFont typeface="+mj-lt"/>
              <a:buAutoNum type="arabicPeriod" startAt="161"/>
            </a:pPr>
            <a:r>
              <a:rPr lang="en-US" sz="1250" dirty="0" smtClean="0"/>
              <a:t>Y. Wang, “Theoretical Tools for Measuring Dark Energy from Galaxy Clustering,” DOE, $230K</a:t>
            </a:r>
          </a:p>
          <a:p>
            <a:pPr>
              <a:lnSpc>
                <a:spcPct val="80000"/>
              </a:lnSpc>
              <a:buClr>
                <a:schemeClr val="tx1"/>
              </a:buClr>
              <a:buSzTx/>
              <a:buFont typeface="+mj-lt"/>
              <a:buAutoNum type="arabicPeriod" startAt="161"/>
            </a:pPr>
            <a:r>
              <a:rPr lang="en-US" sz="1250" dirty="0" smtClean="0"/>
              <a:t>F. Kong, M. </a:t>
            </a:r>
            <a:r>
              <a:rPr lang="en-US" sz="1250" dirty="0" err="1" smtClean="0"/>
              <a:t>Xue</a:t>
            </a:r>
            <a:r>
              <a:rPr lang="en-US" sz="1250" dirty="0" smtClean="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161"/>
            </a:pPr>
            <a:r>
              <a:rPr lang="en-US" sz="1250" dirty="0" smtClean="0"/>
              <a:t>P. Attar, P. </a:t>
            </a:r>
            <a:r>
              <a:rPr lang="en-US" sz="1250" dirty="0" err="1" smtClean="0"/>
              <a:t>Vedula</a:t>
            </a:r>
            <a:r>
              <a:rPr lang="en-US" sz="1250" dirty="0" smtClean="0"/>
              <a:t>, “Multi-fidelity Modeling and Simulation (M&amp;S) Tool for Nonlinear </a:t>
            </a:r>
            <a:r>
              <a:rPr lang="en-US" sz="1250" dirty="0" err="1" smtClean="0"/>
              <a:t>Aeroelasticity</a:t>
            </a:r>
            <a:r>
              <a:rPr lang="en-US" sz="1250" dirty="0" smtClean="0"/>
              <a:t>,” Advanced Dynamics, $160K</a:t>
            </a:r>
          </a:p>
          <a:p>
            <a:pPr>
              <a:lnSpc>
                <a:spcPct val="80000"/>
              </a:lnSpc>
              <a:buClr>
                <a:schemeClr val="tx1"/>
              </a:buClr>
              <a:buSzTx/>
              <a:buFont typeface="+mj-lt"/>
              <a:buAutoNum type="arabicPeriod" startAt="161"/>
            </a:pPr>
            <a:r>
              <a:rPr lang="en-US" sz="1250" dirty="0" smtClean="0"/>
              <a:t>B. </a:t>
            </a:r>
            <a:r>
              <a:rPr lang="en-US" sz="1250" dirty="0" err="1" smtClean="0"/>
              <a:t>Eskridge</a:t>
            </a:r>
            <a:r>
              <a:rPr lang="en-US" sz="1250" dirty="0" smtClean="0"/>
              <a:t>, “CDI-TYPE I: RUI: Emergent Hierarchies of Leaders in Multi-Robot Systems,” NSF, $159K</a:t>
            </a:r>
          </a:p>
          <a:p>
            <a:pPr>
              <a:lnSpc>
                <a:spcPct val="80000"/>
              </a:lnSpc>
              <a:buClr>
                <a:schemeClr val="tx1"/>
              </a:buClr>
              <a:buSzTx/>
              <a:buFont typeface="+mj-lt"/>
              <a:buAutoNum type="arabicPeriod" startAt="161"/>
            </a:pPr>
            <a:r>
              <a:rPr lang="en-US" sz="1250" dirty="0" smtClean="0"/>
              <a:t>A. </a:t>
            </a:r>
            <a:r>
              <a:rPr lang="en-US" sz="1250" dirty="0" err="1" smtClean="0"/>
              <a:t>Striolo</a:t>
            </a:r>
            <a:r>
              <a:rPr lang="en-US" sz="1250" dirty="0" smtClean="0"/>
              <a:t>, “Mixed-Volatile Fluids Relevant to Subsurface Energy Systems,” DOE, $120K</a:t>
            </a:r>
          </a:p>
          <a:p>
            <a:pPr>
              <a:lnSpc>
                <a:spcPct val="80000"/>
              </a:lnSpc>
              <a:buClr>
                <a:schemeClr val="tx1"/>
              </a:buClr>
              <a:buSzTx/>
              <a:buFont typeface="+mj-lt"/>
              <a:buAutoNum type="arabicPeriod" startAt="161"/>
            </a:pPr>
            <a:r>
              <a:rPr lang="en-US" sz="1250" dirty="0" smtClean="0"/>
              <a:t>P. </a:t>
            </a:r>
            <a:r>
              <a:rPr lang="en-US" sz="1250" dirty="0" err="1" smtClean="0"/>
              <a:t>Skubic</a:t>
            </a:r>
            <a:r>
              <a:rPr lang="en-US" sz="1250" dirty="0" smtClean="0"/>
              <a:t>, M. Strauss, “OU Contribution to the ATLAS Southwest Tier 2 Computing Center (Supplement),” NSF, $110K</a:t>
            </a:r>
          </a:p>
          <a:p>
            <a:pPr>
              <a:lnSpc>
                <a:spcPct val="80000"/>
              </a:lnSpc>
              <a:buClr>
                <a:schemeClr val="tx1"/>
              </a:buClr>
              <a:buSzTx/>
              <a:buFont typeface="+mj-lt"/>
              <a:buAutoNum type="arabicPeriod" startAt="161"/>
            </a:pPr>
            <a:r>
              <a:rPr lang="en-US" sz="1250" dirty="0" smtClean="0"/>
              <a:t>P. Attar, “High-Fidelity Computational </a:t>
            </a:r>
            <a:r>
              <a:rPr lang="en-US" sz="1250" dirty="0" err="1" smtClean="0"/>
              <a:t>Aeroelastic</a:t>
            </a:r>
            <a:r>
              <a:rPr lang="en-US" sz="1250" dirty="0" smtClean="0"/>
              <a:t> Solver Research,” Ohio Aerospace Institute, $53K</a:t>
            </a:r>
          </a:p>
          <a:p>
            <a:pPr>
              <a:lnSpc>
                <a:spcPct val="80000"/>
              </a:lnSpc>
              <a:buClr>
                <a:schemeClr val="tx1"/>
              </a:buClr>
              <a:buSzTx/>
              <a:buFont typeface="+mj-lt"/>
              <a:buAutoNum type="arabicPeriod" startAt="161"/>
            </a:pPr>
            <a:r>
              <a:rPr lang="en-US" sz="1250" dirty="0" smtClean="0"/>
              <a:t>P. </a:t>
            </a:r>
            <a:r>
              <a:rPr lang="en-US" sz="1250" dirty="0" err="1" smtClean="0"/>
              <a:t>Skubic</a:t>
            </a:r>
            <a:r>
              <a:rPr lang="en-US" sz="1250" dirty="0" smtClean="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70"/>
            </a:pPr>
            <a:r>
              <a:rPr lang="en-US" sz="1250" dirty="0" smtClean="0"/>
              <a:t>P. </a:t>
            </a:r>
            <a:r>
              <a:rPr lang="en-US" sz="1250" dirty="0" err="1" smtClean="0"/>
              <a:t>Skubic</a:t>
            </a:r>
            <a:r>
              <a:rPr lang="en-US" sz="1250" dirty="0" smtClean="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170"/>
            </a:pPr>
            <a:r>
              <a:rPr lang="en-US" sz="1250" dirty="0" smtClean="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170"/>
            </a:pPr>
            <a:r>
              <a:rPr lang="en-US" sz="1250" dirty="0" smtClean="0"/>
              <a:t>A. </a:t>
            </a:r>
            <a:r>
              <a:rPr lang="en-US" sz="1250" dirty="0" err="1" smtClean="0"/>
              <a:t>Striolo</a:t>
            </a:r>
            <a:r>
              <a:rPr lang="en-US" sz="1250" dirty="0" smtClean="0"/>
              <a:t>, “Reduced Carbon in Earth’s Crust and Mantle I,” Alfred P. Sloan Foundation, $39K.</a:t>
            </a:r>
          </a:p>
          <a:p>
            <a:pPr>
              <a:lnSpc>
                <a:spcPct val="80000"/>
              </a:lnSpc>
              <a:buClr>
                <a:schemeClr val="tx1"/>
              </a:buClr>
              <a:buSzTx/>
              <a:buFont typeface="Wingdings" pitchFamily="2" charset="2"/>
              <a:buAutoNum type="arabicPeriod" startAt="170"/>
            </a:pPr>
            <a:r>
              <a:rPr lang="en-US" sz="1250" dirty="0" smtClean="0"/>
              <a:t>J. </a:t>
            </a:r>
            <a:r>
              <a:rPr lang="en-US" sz="1250" dirty="0" err="1" smtClean="0"/>
              <a:t>Gao</a:t>
            </a:r>
            <a:r>
              <a:rPr lang="en-US" sz="1250" dirty="0" smtClean="0"/>
              <a:t>, “Advancing Research on </a:t>
            </a:r>
            <a:r>
              <a:rPr lang="en-US" sz="1250" dirty="0" err="1" smtClean="0"/>
              <a:t>Realtime</a:t>
            </a:r>
            <a:r>
              <a:rPr lang="en-US" sz="1250" dirty="0" smtClean="0"/>
              <a:t> Weather-Adaptive 3DVAR Analyses with Automatic Storm Positioning and On-demand Capability,” NOAA, $36K</a:t>
            </a:r>
          </a:p>
          <a:p>
            <a:pPr>
              <a:lnSpc>
                <a:spcPct val="80000"/>
              </a:lnSpc>
              <a:buClr>
                <a:schemeClr val="tx1"/>
              </a:buClr>
              <a:buSzTx/>
              <a:buFont typeface="Wingdings" pitchFamily="2" charset="2"/>
              <a:buAutoNum type="arabicPeriod" startAt="170"/>
            </a:pPr>
            <a:r>
              <a:rPr lang="en-US" sz="1250" dirty="0" smtClean="0"/>
              <a:t>M. </a:t>
            </a:r>
            <a:r>
              <a:rPr lang="en-US" sz="1250" dirty="0" err="1" smtClean="0"/>
              <a:t>Xue</a:t>
            </a:r>
            <a:r>
              <a:rPr lang="en-US" sz="1250" dirty="0" smtClean="0"/>
              <a:t>, “Probabilistic Forecasting for Aviation Decision Aid Applications,” Impact Technologies,$20K</a:t>
            </a:r>
          </a:p>
          <a:p>
            <a:pPr>
              <a:lnSpc>
                <a:spcPct val="80000"/>
              </a:lnSpc>
              <a:buClr>
                <a:schemeClr val="tx1"/>
              </a:buClr>
              <a:buSzTx/>
              <a:buFont typeface="Wingdings" pitchFamily="2" charset="2"/>
              <a:buAutoNum type="arabicPeriod" startAt="170"/>
            </a:pPr>
            <a:r>
              <a:rPr lang="en-US" sz="1250" dirty="0" smtClean="0"/>
              <a:t>P. Attar, P. </a:t>
            </a:r>
            <a:r>
              <a:rPr lang="en-US" sz="1250" dirty="0" err="1" smtClean="0"/>
              <a:t>Vedula</a:t>
            </a:r>
            <a:r>
              <a:rPr lang="en-US" sz="1250" dirty="0" smtClean="0"/>
              <a:t>, “Towards Better Modeling and Simulation of Nonlinear </a:t>
            </a:r>
            <a:r>
              <a:rPr lang="en-US" sz="1250" dirty="0" err="1" smtClean="0"/>
              <a:t>Aeroelasticity</a:t>
            </a:r>
            <a:r>
              <a:rPr lang="en-US" sz="1250" dirty="0" smtClean="0"/>
              <a:t> On and Beyond Transonic Regimes,” Advanced Dynamics, $20K</a:t>
            </a:r>
          </a:p>
          <a:p>
            <a:pPr>
              <a:lnSpc>
                <a:spcPct val="80000"/>
              </a:lnSpc>
              <a:buClr>
                <a:schemeClr val="tx1"/>
              </a:buClr>
              <a:buSzTx/>
              <a:buFont typeface="Wingdings" pitchFamily="2" charset="2"/>
              <a:buAutoNum type="arabicPeriod" startAt="170"/>
            </a:pPr>
            <a:r>
              <a:rPr lang="en-US" sz="1250" dirty="0" smtClean="0"/>
              <a:t>P. Attar, P. </a:t>
            </a:r>
            <a:r>
              <a:rPr lang="en-US" sz="1250" dirty="0" err="1" smtClean="0"/>
              <a:t>Vedula</a:t>
            </a:r>
            <a:r>
              <a:rPr lang="en-US" sz="1250" dirty="0" smtClean="0"/>
              <a:t>, “High-Fidelity Computational </a:t>
            </a:r>
            <a:r>
              <a:rPr lang="en-US" sz="1250" dirty="0" err="1" smtClean="0"/>
              <a:t>Aeroelastic</a:t>
            </a:r>
            <a:r>
              <a:rPr lang="en-US" sz="1250" dirty="0" smtClean="0"/>
              <a:t> Models in Support of Certification Airworthiness of Control Surfaces with </a:t>
            </a:r>
            <a:r>
              <a:rPr lang="en-US" sz="1250" dirty="0" err="1" smtClean="0"/>
              <a:t>Freeplay</a:t>
            </a:r>
            <a:r>
              <a:rPr lang="en-US" sz="1250" dirty="0" smtClean="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77"/>
            </a:pPr>
            <a:r>
              <a:rPr lang="en-US" sz="1250" dirty="0" smtClean="0"/>
              <a:t>H. Neeman, D. Brunson (OSU), J. Deaton (</a:t>
            </a:r>
            <a:r>
              <a:rPr lang="en-US" sz="1250" dirty="0" err="1" smtClean="0"/>
              <a:t>OneNet</a:t>
            </a:r>
            <a:r>
              <a:rPr lang="en-US" sz="1250" dirty="0" smtClean="0"/>
              <a:t>), J. He (Noble Foundation), D. </a:t>
            </a:r>
            <a:r>
              <a:rPr lang="en-US" sz="1250" dirty="0" err="1" smtClean="0"/>
              <a:t>Schoenefeld</a:t>
            </a:r>
            <a:r>
              <a:rPr lang="en-US" sz="1250" dirty="0" smtClean="0"/>
              <a:t> (TU), J. Snow (Langston U), M. Strauss (OU), X. Xiao (OU), M. </a:t>
            </a:r>
            <a:r>
              <a:rPr lang="en-US" sz="1250" dirty="0" err="1" smtClean="0"/>
              <a:t>Xue</a:t>
            </a:r>
            <a:r>
              <a:rPr lang="en-US" sz="1250" dirty="0" smtClean="0"/>
              <a:t> (OU), “Oklahoma Optical Initiative,” NSF, $1.17M</a:t>
            </a:r>
          </a:p>
          <a:p>
            <a:pPr>
              <a:lnSpc>
                <a:spcPct val="80000"/>
              </a:lnSpc>
              <a:buClr>
                <a:schemeClr val="tx1"/>
              </a:buClr>
              <a:buSzTx/>
              <a:buFont typeface="Wingdings" pitchFamily="2" charset="2"/>
              <a:buAutoNum type="arabicPeriod" startAt="177"/>
            </a:pPr>
            <a:r>
              <a:rPr lang="en-US" sz="1250" dirty="0" smtClean="0"/>
              <a:t>H. Neeman, M. Jensen, M. Strauss, X. Xiao, M. </a:t>
            </a:r>
            <a:r>
              <a:rPr lang="en-US" sz="1250" dirty="0" err="1" smtClean="0"/>
              <a:t>Xue</a:t>
            </a:r>
            <a:r>
              <a:rPr lang="en-US" sz="1250" dirty="0" smtClean="0"/>
              <a:t>, E. Baron, K. </a:t>
            </a:r>
            <a:r>
              <a:rPr lang="en-US" sz="1250" dirty="0" err="1" smtClean="0"/>
              <a:t>Dresback</a:t>
            </a:r>
            <a:r>
              <a:rPr lang="en-US" sz="1250" dirty="0" smtClean="0"/>
              <a:t>, R. </a:t>
            </a:r>
            <a:r>
              <a:rPr lang="en-US" sz="1250" dirty="0" err="1" smtClean="0"/>
              <a:t>Kolar</a:t>
            </a:r>
            <a:r>
              <a:rPr lang="en-US" sz="1250" dirty="0" smtClean="0"/>
              <a:t>, A. McGovern, R. Palmer, D. </a:t>
            </a:r>
            <a:r>
              <a:rPr lang="en-US" sz="1250" dirty="0" err="1" smtClean="0"/>
              <a:t>Papavassiliou</a:t>
            </a:r>
            <a:r>
              <a:rPr lang="en-US" sz="1250" dirty="0" smtClean="0"/>
              <a:t>, H. </a:t>
            </a:r>
            <a:r>
              <a:rPr lang="en-US" sz="1250" dirty="0" err="1" smtClean="0"/>
              <a:t>Severini</a:t>
            </a:r>
            <a:r>
              <a:rPr lang="en-US" sz="1250" dirty="0" smtClean="0"/>
              <a:t>, P. </a:t>
            </a:r>
            <a:r>
              <a:rPr lang="en-US" sz="1250" dirty="0" err="1" smtClean="0"/>
              <a:t>Skubic</a:t>
            </a:r>
            <a:r>
              <a:rPr lang="en-US" sz="1250" dirty="0" smtClean="0"/>
              <a:t>, T. </a:t>
            </a:r>
            <a:r>
              <a:rPr lang="en-US" sz="1250" dirty="0" err="1" smtClean="0"/>
              <a:t>Trafalis</a:t>
            </a:r>
            <a:r>
              <a:rPr lang="en-US" sz="1250" dirty="0" smtClean="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177"/>
            </a:pPr>
            <a:r>
              <a:rPr lang="en-US" sz="1250" dirty="0" smtClean="0"/>
              <a:t>D. </a:t>
            </a:r>
            <a:r>
              <a:rPr lang="en-US" sz="1250" dirty="0" err="1" smtClean="0"/>
              <a:t>Resasco</a:t>
            </a:r>
            <a:r>
              <a:rPr lang="en-US" sz="1250" dirty="0" smtClean="0"/>
              <a:t>, J. Harwell, F. </a:t>
            </a:r>
            <a:r>
              <a:rPr lang="en-US" sz="1250" dirty="0" err="1" smtClean="0"/>
              <a:t>Jentoft</a:t>
            </a:r>
            <a:r>
              <a:rPr lang="en-US" sz="1250" dirty="0" smtClean="0"/>
              <a:t>, K. </a:t>
            </a:r>
            <a:r>
              <a:rPr lang="en-US" sz="1250" dirty="0" err="1" smtClean="0"/>
              <a:t>Gasem</a:t>
            </a:r>
            <a:r>
              <a:rPr lang="en-US" sz="1250" dirty="0" smtClean="0"/>
              <a:t>, S. Wang, “Center for Interfacial Reaction Engineering (CIRE),” DOE EPSCoR, $2.4M ($1.97M OU)</a:t>
            </a:r>
          </a:p>
          <a:p>
            <a:pPr>
              <a:lnSpc>
                <a:spcPct val="80000"/>
              </a:lnSpc>
              <a:buClr>
                <a:schemeClr val="tx1"/>
              </a:buClr>
              <a:buSzTx/>
              <a:buFont typeface="Wingdings" pitchFamily="2" charset="2"/>
              <a:buAutoNum type="arabicPeriod" startAt="177"/>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 2010-2013 Renewal,” DOE, $2.8M</a:t>
            </a:r>
          </a:p>
          <a:p>
            <a:pPr>
              <a:lnSpc>
                <a:spcPct val="80000"/>
              </a:lnSpc>
              <a:buClr>
                <a:schemeClr val="tx1"/>
              </a:buClr>
              <a:buSzTx/>
              <a:buFont typeface="Wingdings" pitchFamily="2" charset="2"/>
              <a:buAutoNum type="arabicPeriod" startAt="177"/>
            </a:pPr>
            <a:r>
              <a:rPr lang="en-US" sz="1250" dirty="0" smtClean="0"/>
              <a:t>R. Palmer, Y. Zhang, G. Zhang, T. Yu, M. </a:t>
            </a:r>
            <a:r>
              <a:rPr lang="en-US" sz="1250" dirty="0" err="1" smtClean="0"/>
              <a:t>Yeary</a:t>
            </a:r>
            <a:r>
              <a:rPr lang="en-US" sz="1250" dirty="0" smtClean="0"/>
              <a:t>, Y. Hong, J. Crain, P. </a:t>
            </a:r>
            <a:r>
              <a:rPr lang="en-US" sz="1250" dirty="0" err="1" smtClean="0"/>
              <a:t>Chilson</a:t>
            </a:r>
            <a:r>
              <a:rPr lang="en-US" sz="1250" dirty="0" smtClean="0"/>
              <a:t>, “Next Generation Phased Array,” NSSL, $2M</a:t>
            </a:r>
          </a:p>
          <a:p>
            <a:pPr>
              <a:lnSpc>
                <a:spcPct val="80000"/>
              </a:lnSpc>
              <a:buClr>
                <a:schemeClr val="tx1"/>
              </a:buClr>
              <a:buSzTx/>
              <a:buFont typeface="Wingdings" pitchFamily="2" charset="2"/>
              <a:buAutoNum type="arabicPeriod" startAt="177"/>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 2010-2013 Renewal-Revision,” DOE, $1.52M</a:t>
            </a:r>
          </a:p>
          <a:p>
            <a:pPr>
              <a:lnSpc>
                <a:spcPct val="80000"/>
              </a:lnSpc>
              <a:buClr>
                <a:schemeClr val="tx1"/>
              </a:buClr>
              <a:buSzTx/>
              <a:buFont typeface="Wingdings" pitchFamily="2" charset="2"/>
              <a:buAutoNum type="arabicPeriod" startAt="177"/>
            </a:pPr>
            <a:endParaRPr lang="en-US" sz="1250" dirty="0" smtClean="0"/>
          </a:p>
          <a:p>
            <a:pPr>
              <a:lnSpc>
                <a:spcPct val="80000"/>
              </a:lnSpc>
              <a:buClr>
                <a:schemeClr val="tx1"/>
              </a:buClr>
              <a:buSzTx/>
              <a:buFont typeface="Wingdings" pitchFamily="2" charset="2"/>
              <a:buAutoNum type="arabicPeriod" startAt="177"/>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83"/>
            </a:pPr>
            <a:r>
              <a:rPr lang="en-US" sz="1250" dirty="0" smtClean="0"/>
              <a:t>D. Cole, Alberto </a:t>
            </a:r>
            <a:r>
              <a:rPr lang="en-US" sz="1250" dirty="0" err="1" smtClean="0"/>
              <a:t>Striolo</a:t>
            </a:r>
            <a:r>
              <a:rPr lang="en-US" sz="1250" dirty="0" smtClean="0"/>
              <a:t>, “Structure and Dynamics of Earth Materials, Interfaces and Reactions,” DOE, $1.5M ($90K OU)</a:t>
            </a:r>
          </a:p>
          <a:p>
            <a:pPr>
              <a:lnSpc>
                <a:spcPct val="80000"/>
              </a:lnSpc>
              <a:buClr>
                <a:schemeClr val="tx1"/>
              </a:buClr>
              <a:buSzTx/>
              <a:buFont typeface="+mj-lt"/>
              <a:buAutoNum type="arabicPeriod" startAt="183"/>
            </a:pPr>
            <a:r>
              <a:rPr lang="en-US" sz="1250" dirty="0" smtClean="0"/>
              <a:t>R. </a:t>
            </a:r>
            <a:r>
              <a:rPr lang="en-US" sz="1250" dirty="0" err="1" smtClean="0"/>
              <a:t>Sigal</a:t>
            </a:r>
            <a:r>
              <a:rPr lang="en-US" sz="1250" dirty="0" smtClean="0"/>
              <a:t>, F. </a:t>
            </a:r>
            <a:r>
              <a:rPr lang="en-US" sz="1250" dirty="0" err="1" smtClean="0"/>
              <a:t>Civan</a:t>
            </a:r>
            <a:r>
              <a:rPr lang="en-US" sz="1250" dirty="0" smtClean="0"/>
              <a:t>, D. </a:t>
            </a:r>
            <a:r>
              <a:rPr lang="en-US" sz="1250" dirty="0" err="1" smtClean="0"/>
              <a:t>Devegowda</a:t>
            </a:r>
            <a:r>
              <a:rPr lang="en-US" sz="1250" dirty="0" smtClean="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183"/>
            </a:pPr>
            <a:r>
              <a:rPr lang="en-US" sz="1250" dirty="0" smtClean="0"/>
              <a:t>M. </a:t>
            </a:r>
            <a:r>
              <a:rPr lang="en-US" sz="1250" dirty="0" err="1" smtClean="0"/>
              <a:t>Biggerstaff</a:t>
            </a:r>
            <a:r>
              <a:rPr lang="en-US" sz="1250" dirty="0" smtClean="0"/>
              <a:t> , J. </a:t>
            </a:r>
            <a:r>
              <a:rPr lang="en-US" sz="1250" dirty="0" err="1" smtClean="0"/>
              <a:t>Straka</a:t>
            </a:r>
            <a:r>
              <a:rPr lang="en-US" sz="1250" dirty="0" smtClean="0"/>
              <a:t>, L. Wicker, </a:t>
            </a:r>
            <a:r>
              <a:rPr lang="en-US" sz="1250" dirty="0" err="1" smtClean="0"/>
              <a:t>Zrnic</a:t>
            </a:r>
            <a:r>
              <a:rPr lang="en-US" sz="1250" dirty="0" smtClean="0"/>
              <a:t>, </a:t>
            </a:r>
            <a:r>
              <a:rPr lang="en-US" sz="1250" dirty="0" err="1" smtClean="0"/>
              <a:t>Zahari</a:t>
            </a:r>
            <a:r>
              <a:rPr lang="en-US" sz="1250" dirty="0" smtClean="0"/>
              <a:t>, “MRI Development of C-Band Mobile </a:t>
            </a:r>
            <a:r>
              <a:rPr lang="en-US" sz="1250" dirty="0" err="1" smtClean="0"/>
              <a:t>Polarimetric</a:t>
            </a:r>
            <a:r>
              <a:rPr lang="en-US" sz="1250" dirty="0" smtClean="0"/>
              <a:t> Weather Radars,” NSF, $989K ($439K OU)</a:t>
            </a:r>
          </a:p>
          <a:p>
            <a:pPr>
              <a:lnSpc>
                <a:spcPct val="80000"/>
              </a:lnSpc>
              <a:buClr>
                <a:schemeClr val="tx1"/>
              </a:buClr>
              <a:buSzTx/>
              <a:buFont typeface="+mj-lt"/>
              <a:buAutoNum type="arabicPeriod" startAt="183"/>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“Carbon </a:t>
            </a:r>
            <a:r>
              <a:rPr lang="en-US" sz="1250" dirty="0" err="1" smtClean="0"/>
              <a:t>Nanotube</a:t>
            </a:r>
            <a:r>
              <a:rPr lang="en-US" sz="1250" dirty="0" smtClean="0"/>
              <a:t> Technology Center,” DOE, $925K</a:t>
            </a:r>
          </a:p>
          <a:p>
            <a:pPr>
              <a:lnSpc>
                <a:spcPct val="80000"/>
              </a:lnSpc>
              <a:buClr>
                <a:schemeClr val="tx1"/>
              </a:buClr>
              <a:buSzTx/>
              <a:buFont typeface="+mj-lt"/>
              <a:buAutoNum type="arabicPeriod" startAt="183"/>
            </a:pPr>
            <a:r>
              <a:rPr lang="en-US" sz="1250" dirty="0" smtClean="0"/>
              <a:t>M. </a:t>
            </a:r>
            <a:r>
              <a:rPr lang="en-US" sz="1250" dirty="0" err="1" smtClean="0"/>
              <a:t>Saha</a:t>
            </a:r>
            <a:r>
              <a:rPr lang="en-US" sz="1250" dirty="0" smtClean="0"/>
              <a:t>, D. </a:t>
            </a:r>
            <a:r>
              <a:rPr lang="en-US" sz="1250" dirty="0" err="1" smtClean="0"/>
              <a:t>Papavassiliou</a:t>
            </a:r>
            <a:r>
              <a:rPr lang="en-US" sz="1250" dirty="0" smtClean="0"/>
              <a:t>, A. </a:t>
            </a:r>
            <a:r>
              <a:rPr lang="en-US" sz="1250" dirty="0" err="1" smtClean="0"/>
              <a:t>Striolo</a:t>
            </a:r>
            <a:r>
              <a:rPr lang="en-US" sz="1250" dirty="0" smtClean="0"/>
              <a:t>, K. Mullen, B. Grady, C. </a:t>
            </a:r>
            <a:r>
              <a:rPr lang="en-US" sz="1250" dirty="0" err="1" smtClean="0"/>
              <a:t>Altan</a:t>
            </a:r>
            <a:r>
              <a:rPr lang="en-US" sz="1250" dirty="0" smtClean="0"/>
              <a:t>, D. </a:t>
            </a:r>
            <a:r>
              <a:rPr lang="en-US" sz="1250" dirty="0" err="1" smtClean="0"/>
              <a:t>Resasco</a:t>
            </a:r>
            <a:r>
              <a:rPr lang="en-US" sz="1250" dirty="0" smtClean="0"/>
              <a:t>, “Experimental and theoretical studies of carbon </a:t>
            </a:r>
            <a:r>
              <a:rPr lang="en-US" sz="1250" dirty="0" err="1" smtClean="0"/>
              <a:t>nanotube</a:t>
            </a:r>
            <a:r>
              <a:rPr lang="en-US" sz="1250" dirty="0" smtClean="0"/>
              <a:t> hierarchical structures in multifunctional polymer composites,” </a:t>
            </a:r>
            <a:r>
              <a:rPr lang="en-US" sz="1250" dirty="0" err="1" smtClean="0"/>
              <a:t>DoD</a:t>
            </a:r>
            <a:r>
              <a:rPr lang="en-US" sz="1250" dirty="0" smtClean="0"/>
              <a:t>-EPSCoR, $897K</a:t>
            </a:r>
          </a:p>
          <a:p>
            <a:pPr>
              <a:lnSpc>
                <a:spcPct val="80000"/>
              </a:lnSpc>
              <a:buClr>
                <a:schemeClr val="tx1"/>
              </a:buClr>
              <a:buSzTx/>
              <a:buFont typeface="+mj-lt"/>
              <a:buAutoNum type="arabicPeriod" startAt="183"/>
            </a:pPr>
            <a:r>
              <a:rPr lang="en-US" sz="1250" dirty="0" smtClean="0"/>
              <a:t>E. </a:t>
            </a:r>
            <a:r>
              <a:rPr lang="en-US" sz="1250" dirty="0" err="1" smtClean="0"/>
              <a:t>Mansell</a:t>
            </a:r>
            <a:r>
              <a:rPr lang="en-US" sz="1250" dirty="0" smtClean="0"/>
              <a:t> , J. </a:t>
            </a:r>
            <a:r>
              <a:rPr lang="en-US" sz="1250" dirty="0" err="1" smtClean="0"/>
              <a:t>Straka</a:t>
            </a:r>
            <a:r>
              <a:rPr lang="en-US" sz="1250" dirty="0" smtClean="0"/>
              <a:t>, C. Ziegler, D. </a:t>
            </a:r>
            <a:r>
              <a:rPr lang="en-US" sz="1250" dirty="0" err="1" smtClean="0"/>
              <a:t>MacGorman</a:t>
            </a:r>
            <a:r>
              <a:rPr lang="en-US" sz="1250" dirty="0" smtClean="0"/>
              <a:t>, “Numerical modeling studies of storm electrification and lightning,” NSF, $817K</a:t>
            </a:r>
          </a:p>
          <a:p>
            <a:pPr>
              <a:lnSpc>
                <a:spcPct val="80000"/>
              </a:lnSpc>
              <a:buClr>
                <a:schemeClr val="tx1"/>
              </a:buClr>
              <a:buSzTx/>
              <a:buFont typeface="+mj-lt"/>
              <a:buAutoNum type="arabicPeriod" startAt="183"/>
            </a:pPr>
            <a:r>
              <a:rPr lang="en-US" sz="1250" dirty="0" smtClean="0"/>
              <a:t>E. Rasmussen, 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$755K ($489K OU)</a:t>
            </a:r>
          </a:p>
          <a:p>
            <a:pPr>
              <a:lnSpc>
                <a:spcPct val="80000"/>
              </a:lnSpc>
              <a:buClr>
                <a:schemeClr val="tx1"/>
              </a:buClr>
              <a:buSzTx/>
              <a:buFont typeface="+mj-lt"/>
              <a:buAutoNum type="arabicPeriod" startAt="183"/>
            </a:pPr>
            <a:r>
              <a:rPr lang="en-US" sz="1250" dirty="0" smtClean="0"/>
              <a:t>J. </a:t>
            </a:r>
            <a:r>
              <a:rPr lang="en-US" sz="1250" dirty="0" err="1" smtClean="0"/>
              <a:t>Straka</a:t>
            </a:r>
            <a:r>
              <a:rPr lang="en-US" sz="1250" dirty="0" smtClean="0"/>
              <a:t>, K. </a:t>
            </a:r>
            <a:r>
              <a:rPr lang="en-US" sz="1250" dirty="0" err="1" smtClean="0"/>
              <a:t>Kanak</a:t>
            </a:r>
            <a:r>
              <a:rPr lang="en-US" sz="1250" dirty="0" smtClean="0"/>
              <a:t>, “Challenges in </a:t>
            </a:r>
            <a:r>
              <a:rPr lang="en-US" sz="1250" dirty="0" err="1" smtClean="0"/>
              <a:t>tornadogenesis</a:t>
            </a:r>
            <a:r>
              <a:rPr lang="en-US" sz="1250" dirty="0" smtClean="0"/>
              <a:t> and associated phenomena,” NSF, $584K</a:t>
            </a:r>
          </a:p>
          <a:p>
            <a:pPr>
              <a:lnSpc>
                <a:spcPct val="80000"/>
              </a:lnSpc>
              <a:buClr>
                <a:schemeClr val="tx1"/>
              </a:buClr>
              <a:buSzTx/>
              <a:buFont typeface="+mj-lt"/>
              <a:buAutoNum type="arabicPeriod" startAt="183"/>
            </a:pPr>
            <a:endParaRPr lang="en-US" sz="1250" dirty="0" smtClean="0"/>
          </a:p>
          <a:p>
            <a:pPr>
              <a:lnSpc>
                <a:spcPct val="80000"/>
              </a:lnSpc>
              <a:buClr>
                <a:schemeClr val="tx1"/>
              </a:buClr>
              <a:buSzTx/>
              <a:buFont typeface="+mj-lt"/>
              <a:buAutoNum type="arabicPeriod" startAt="183"/>
            </a:pPr>
            <a:endParaRPr lang="en-US" sz="1250" dirty="0" smtClean="0"/>
          </a:p>
          <a:p>
            <a:pPr>
              <a:lnSpc>
                <a:spcPct val="80000"/>
              </a:lnSpc>
              <a:buClr>
                <a:schemeClr val="tx1"/>
              </a:buClr>
              <a:buSzTx/>
              <a:buFont typeface="Wingdings" pitchFamily="2" charset="2"/>
              <a:buAutoNum type="arabicPeriod" startAt="183"/>
            </a:pPr>
            <a:endParaRPr lang="en-US" sz="1250" dirty="0" smtClean="0"/>
          </a:p>
          <a:p>
            <a:pPr>
              <a:lnSpc>
                <a:spcPct val="80000"/>
              </a:lnSpc>
              <a:buClr>
                <a:schemeClr val="tx1"/>
              </a:buClr>
              <a:buSzTx/>
              <a:buFont typeface="Wingdings" pitchFamily="2" charset="2"/>
              <a:buAutoNum type="arabicPeriod" startAt="183"/>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91"/>
            </a:pPr>
            <a:r>
              <a:rPr lang="en-US" sz="1250" dirty="0" smtClean="0"/>
              <a:t>M. </a:t>
            </a:r>
            <a:r>
              <a:rPr lang="en-US" sz="1250" dirty="0" err="1" smtClean="0"/>
              <a:t>Xue</a:t>
            </a:r>
            <a:r>
              <a:rPr lang="en-US" sz="1250" dirty="0" smtClean="0"/>
              <a:t>, F. Kong, “Advanced Multi-Moment Microphysics for Precipitation and Tropical Cyclone Forecast Improvement with COAMPS,” ONR, $592K</a:t>
            </a:r>
          </a:p>
          <a:p>
            <a:pPr>
              <a:lnSpc>
                <a:spcPct val="80000"/>
              </a:lnSpc>
              <a:buClr>
                <a:schemeClr val="tx1"/>
              </a:buClr>
              <a:buSzTx/>
              <a:buFont typeface="+mj-lt"/>
              <a:buAutoNum type="arabicPeriod" startAt="191"/>
            </a:pPr>
            <a:r>
              <a:rPr lang="en-US" sz="1250" dirty="0" smtClean="0"/>
              <a:t>J. </a:t>
            </a:r>
            <a:r>
              <a:rPr lang="en-US" sz="1250" dirty="0" err="1" smtClean="0"/>
              <a:t>Straka</a:t>
            </a:r>
            <a:r>
              <a:rPr lang="en-US" sz="1250" dirty="0" smtClean="0"/>
              <a:t>, K. Kanak, “Collaborative Research: Challenges in Understanding </a:t>
            </a:r>
            <a:r>
              <a:rPr lang="en-US" sz="1250" dirty="0" err="1" smtClean="0"/>
              <a:t>Tornadogenesis</a:t>
            </a:r>
            <a:r>
              <a:rPr lang="en-US" sz="1250" dirty="0" smtClean="0"/>
              <a:t> and Associated Phenomena,” NSF, $515K</a:t>
            </a:r>
          </a:p>
          <a:p>
            <a:pPr>
              <a:lnSpc>
                <a:spcPct val="80000"/>
              </a:lnSpc>
              <a:buClr>
                <a:schemeClr val="tx1"/>
              </a:buClr>
              <a:buSzTx/>
              <a:buFont typeface="+mj-lt"/>
              <a:buAutoNum type="arabicPeriod" startAt="191"/>
            </a:pPr>
            <a:r>
              <a:rPr lang="en-US" sz="1250" dirty="0" smtClean="0"/>
              <a:t>D. </a:t>
            </a:r>
            <a:r>
              <a:rPr lang="en-US" sz="1250" dirty="0" err="1" smtClean="0"/>
              <a:t>MacGorman</a:t>
            </a:r>
            <a:r>
              <a:rPr lang="en-US" sz="1250" dirty="0" smtClean="0"/>
              <a:t>, E. </a:t>
            </a:r>
            <a:r>
              <a:rPr lang="en-US" sz="1250" dirty="0" err="1" smtClean="0"/>
              <a:t>Mansell</a:t>
            </a:r>
            <a:r>
              <a:rPr lang="en-US" sz="1250" dirty="0" smtClean="0"/>
              <a:t>, C. Ziegler, A. </a:t>
            </a:r>
            <a:r>
              <a:rPr lang="en-US" sz="1250" dirty="0" err="1" smtClean="0"/>
              <a:t>Fierro</a:t>
            </a:r>
            <a:r>
              <a:rPr lang="en-US" sz="1250" dirty="0" smtClean="0"/>
              <a:t>, M. </a:t>
            </a:r>
            <a:r>
              <a:rPr lang="en-US" sz="1250" dirty="0" err="1" smtClean="0"/>
              <a:t>Xue</a:t>
            </a:r>
            <a:r>
              <a:rPr lang="en-US" sz="1250" dirty="0" smtClean="0"/>
              <a:t>, “Techniques for Assimilating Geostationary Lightening </a:t>
            </a:r>
            <a:r>
              <a:rPr lang="en-US" sz="1250" dirty="0" err="1" smtClean="0"/>
              <a:t>Mapper</a:t>
            </a:r>
            <a:r>
              <a:rPr lang="en-US" sz="1250" dirty="0" smtClean="0"/>
              <a:t> Data and Assessment of the Resulting Impact on Forecasts,” NOAA, $415K</a:t>
            </a:r>
          </a:p>
          <a:p>
            <a:pPr>
              <a:lnSpc>
                <a:spcPct val="80000"/>
              </a:lnSpc>
              <a:buClr>
                <a:schemeClr val="tx1"/>
              </a:buClr>
              <a:buSzTx/>
              <a:buFont typeface="+mj-lt"/>
              <a:buAutoNum type="arabicPeriod" startAt="191"/>
            </a:pPr>
            <a:r>
              <a:rPr lang="en-US" sz="1250" dirty="0" smtClean="0"/>
              <a:t>M. </a:t>
            </a:r>
            <a:r>
              <a:rPr lang="en-US" sz="1250" dirty="0" err="1" smtClean="0"/>
              <a:t>Xue</a:t>
            </a:r>
            <a:r>
              <a:rPr lang="en-US" sz="1250" dirty="0" smtClean="0"/>
              <a:t>, F. Kong, K. Brewster, X. Wang, “A Partnership to Develop, Conduct, and Evaluate </a:t>
            </a:r>
            <a:r>
              <a:rPr lang="en-US" sz="1250" dirty="0" err="1" smtClean="0"/>
              <a:t>Realtime</a:t>
            </a:r>
            <a:r>
              <a:rPr lang="en-US" sz="1250" dirty="0" smtClean="0"/>
              <a:t> High-Resolution Ensemble and Deterministic Forecasts for Convective-scale Hazardous Weather: Moving to the Next Level,” NOAA CSTAR, $375K</a:t>
            </a:r>
          </a:p>
          <a:p>
            <a:pPr>
              <a:lnSpc>
                <a:spcPct val="80000"/>
              </a:lnSpc>
              <a:buClr>
                <a:schemeClr val="tx1"/>
              </a:buClr>
              <a:buSzTx/>
              <a:buFont typeface="+mj-lt"/>
              <a:buAutoNum type="arabicPeriod" startAt="191"/>
            </a:pPr>
            <a:r>
              <a:rPr lang="en-US" sz="1250" dirty="0" smtClean="0"/>
              <a:t>M. </a:t>
            </a:r>
            <a:r>
              <a:rPr lang="en-US" sz="1250" dirty="0" err="1" smtClean="0"/>
              <a:t>Xue</a:t>
            </a:r>
            <a:r>
              <a:rPr lang="en-US" sz="1250" dirty="0" smtClean="0"/>
              <a:t>, K. Brewster, J. </a:t>
            </a:r>
            <a:r>
              <a:rPr lang="en-US" sz="1250" dirty="0" err="1" smtClean="0"/>
              <a:t>Gao</a:t>
            </a:r>
            <a:r>
              <a:rPr lang="en-US" sz="1250" dirty="0" smtClean="0"/>
              <a:t>, X. Wang, “Advanced Data Assimilation and Prediction Research for Convective-Scale ‘Warn-on-Forecast,’” $500K, NOAA</a:t>
            </a:r>
          </a:p>
          <a:p>
            <a:pPr>
              <a:lnSpc>
                <a:spcPct val="80000"/>
              </a:lnSpc>
              <a:buClr>
                <a:schemeClr val="tx1"/>
              </a:buClr>
              <a:buSzTx/>
              <a:buFont typeface="+mj-lt"/>
              <a:buAutoNum type="arabicPeriod" startAt="191"/>
            </a:pPr>
            <a:r>
              <a:rPr lang="en-US" sz="1250" dirty="0" smtClean="0"/>
              <a:t>X. Wang, “Improving satellite radiance data assimilation using a hybrid ensemble-</a:t>
            </a:r>
            <a:r>
              <a:rPr lang="en-US" sz="1250" dirty="0" err="1" smtClean="0"/>
              <a:t>Gridpoint</a:t>
            </a:r>
            <a:r>
              <a:rPr lang="en-US" sz="1250" dirty="0" smtClean="0"/>
              <a:t> Statistical Interpolation (GSI) method for global numerical weather prediction,”  NASA, $276K</a:t>
            </a:r>
          </a:p>
          <a:p>
            <a:pPr>
              <a:lnSpc>
                <a:spcPct val="80000"/>
              </a:lnSpc>
              <a:buClr>
                <a:schemeClr val="tx1"/>
              </a:buClr>
              <a:buSzTx/>
              <a:buFont typeface="+mj-lt"/>
              <a:buAutoNum type="arabicPeriod" startAt="191"/>
            </a:pPr>
            <a:r>
              <a:rPr lang="en-US" sz="1250" dirty="0" smtClean="0"/>
              <a:t>X. Wang, M. </a:t>
            </a:r>
            <a:r>
              <a:rPr lang="en-US" sz="1250" dirty="0" err="1" smtClean="0"/>
              <a:t>Xue</a:t>
            </a:r>
            <a:r>
              <a:rPr lang="en-US" sz="1250" dirty="0" smtClean="0"/>
              <a:t>, “Improving NOAA operational global numerical weather prediction using a hybrid-ensemble </a:t>
            </a:r>
            <a:r>
              <a:rPr lang="en-US" sz="1250" dirty="0" err="1" smtClean="0"/>
              <a:t>Kalman</a:t>
            </a:r>
            <a:r>
              <a:rPr lang="en-US" sz="1250" dirty="0" smtClean="0"/>
              <a:t> filter data assimilation and ensemble forecast system,” NOAA, $207K</a:t>
            </a:r>
          </a:p>
          <a:p>
            <a:pPr>
              <a:lnSpc>
                <a:spcPct val="80000"/>
              </a:lnSpc>
              <a:buClr>
                <a:schemeClr val="tx1"/>
              </a:buClr>
              <a:buSzTx/>
              <a:buFont typeface="Wingdings" pitchFamily="2" charset="2"/>
              <a:buAutoNum type="arabicPeriod" startAt="191"/>
            </a:pPr>
            <a:endParaRPr lang="en-US" sz="1250" dirty="0" smtClean="0"/>
          </a:p>
          <a:p>
            <a:pPr>
              <a:lnSpc>
                <a:spcPct val="80000"/>
              </a:lnSpc>
              <a:buClr>
                <a:schemeClr val="tx1"/>
              </a:buClr>
              <a:buSzTx/>
              <a:buFont typeface="Wingdings" pitchFamily="2" charset="2"/>
              <a:buAutoNum type="arabicPeriod" startAt="191"/>
            </a:pPr>
            <a:endParaRPr lang="en-US" sz="1250" dirty="0" smtClean="0"/>
          </a:p>
          <a:p>
            <a:pPr>
              <a:lnSpc>
                <a:spcPct val="80000"/>
              </a:lnSpc>
              <a:buClr>
                <a:schemeClr val="tx1"/>
              </a:buClr>
              <a:buSzTx/>
              <a:buFont typeface="Wingdings" pitchFamily="2" charset="2"/>
              <a:buAutoNum type="arabicPeriod" startAt="191"/>
            </a:pPr>
            <a:endParaRPr lang="en-US" sz="1300" dirty="0" smtClean="0"/>
          </a:p>
          <a:p>
            <a:pPr>
              <a:lnSpc>
                <a:spcPct val="80000"/>
              </a:lnSpc>
              <a:buClr>
                <a:schemeClr val="tx1"/>
              </a:buClr>
              <a:buSzTx/>
              <a:buFont typeface="Wingdings" pitchFamily="2" charset="2"/>
              <a:buAutoNum type="arabicPeriod" startAt="191"/>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98"/>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(AEC), $333K</a:t>
            </a:r>
          </a:p>
          <a:p>
            <a:pPr>
              <a:lnSpc>
                <a:spcPct val="80000"/>
              </a:lnSpc>
              <a:buClr>
                <a:schemeClr val="tx1"/>
              </a:buClr>
              <a:buSzTx/>
              <a:buFont typeface="+mj-lt"/>
              <a:buAutoNum type="arabicPeriod" startAt="198"/>
            </a:pPr>
            <a:r>
              <a:rPr lang="en-US" sz="1250" dirty="0" smtClean="0"/>
              <a:t>D. Oliver, “Data analysis and inversion for mobile </a:t>
            </a:r>
            <a:r>
              <a:rPr lang="en-US" sz="1250" dirty="0" err="1" smtClean="0"/>
              <a:t>nanosensors</a:t>
            </a:r>
            <a:r>
              <a:rPr lang="en-US" sz="1250" dirty="0" smtClean="0"/>
              <a:t>,” AEC, $320K</a:t>
            </a:r>
          </a:p>
          <a:p>
            <a:pPr>
              <a:lnSpc>
                <a:spcPct val="80000"/>
              </a:lnSpc>
              <a:buClr>
                <a:schemeClr val="tx1"/>
              </a:buClr>
              <a:buSzTx/>
              <a:buFont typeface="+mj-lt"/>
              <a:buAutoNum type="arabicPeriod" startAt="198"/>
            </a:pPr>
            <a:r>
              <a:rPr lang="en-US" sz="1250" dirty="0" smtClean="0"/>
              <a:t>R. Palmer, T. Yu, G. Zhang, M. </a:t>
            </a:r>
            <a:r>
              <a:rPr lang="en-US" sz="1250" dirty="0" err="1" smtClean="0"/>
              <a:t>Yeary</a:t>
            </a:r>
            <a:r>
              <a:rPr lang="en-US" sz="1250" dirty="0" smtClean="0"/>
              <a:t>, P. </a:t>
            </a:r>
            <a:r>
              <a:rPr lang="en-US" sz="1250" dirty="0" err="1" smtClean="0"/>
              <a:t>Chilson</a:t>
            </a:r>
            <a:r>
              <a:rPr lang="en-US" sz="1250" dirty="0" smtClean="0"/>
              <a:t>, Y. Zhang, J. Crain, “Advancements in Phased Array Weather Radar Research at OU,” NOAA National Severe Storms Laboratory (NSSL), $270K</a:t>
            </a:r>
          </a:p>
          <a:p>
            <a:pPr>
              <a:lnSpc>
                <a:spcPct val="80000"/>
              </a:lnSpc>
              <a:buClr>
                <a:schemeClr val="tx1"/>
              </a:buClr>
              <a:buSzTx/>
              <a:buFont typeface="+mj-lt"/>
              <a:buAutoNum type="arabicPeriod" startAt="198"/>
            </a:pPr>
            <a:r>
              <a:rPr lang="en-US" sz="1250" dirty="0" smtClean="0"/>
              <a:t>A. </a:t>
            </a:r>
            <a:r>
              <a:rPr lang="en-US" sz="1250" dirty="0" err="1" smtClean="0"/>
              <a:t>Striolo</a:t>
            </a:r>
            <a:r>
              <a:rPr lang="en-US" sz="1250" dirty="0" smtClean="0"/>
              <a:t>, “The Emergent Behavior of Solid </a:t>
            </a:r>
            <a:r>
              <a:rPr lang="en-US" sz="1250" dirty="0" err="1" smtClean="0"/>
              <a:t>Nanoparticles</a:t>
            </a:r>
            <a:r>
              <a:rPr lang="en-US" sz="1250" dirty="0" smtClean="0"/>
              <a:t> at Oil-Water Interfaces: A Multi-Scale Thermodynamic Approach to Enable Bio-Oil Upgrade,” NSF, $238K</a:t>
            </a:r>
          </a:p>
          <a:p>
            <a:pPr>
              <a:lnSpc>
                <a:spcPct val="80000"/>
              </a:lnSpc>
              <a:buClr>
                <a:schemeClr val="tx1"/>
              </a:buClr>
              <a:buSzTx/>
              <a:buFont typeface="+mj-lt"/>
              <a:buAutoNum type="arabicPeriod" startAt="198"/>
            </a:pPr>
            <a:r>
              <a:rPr lang="en-US" sz="1250" dirty="0" smtClean="0"/>
              <a:t>M. </a:t>
            </a:r>
            <a:r>
              <a:rPr lang="en-US" sz="1250" dirty="0" err="1" smtClean="0"/>
              <a:t>Xue</a:t>
            </a:r>
            <a:r>
              <a:rPr lang="en-US" sz="1250" dirty="0" smtClean="0"/>
              <a:t>, K. Brewster, F. Kong, “Development of a Short-Range </a:t>
            </a:r>
            <a:r>
              <a:rPr lang="en-US" sz="1250" dirty="0" err="1" smtClean="0"/>
              <a:t>Realtime</a:t>
            </a:r>
            <a:r>
              <a:rPr lang="en-US" sz="1250" dirty="0" smtClean="0"/>
              <a:t> Analysis and Forecasting System based on the ARPS for Taiwan Region,” NOAA, $200K</a:t>
            </a:r>
          </a:p>
          <a:p>
            <a:pPr>
              <a:lnSpc>
                <a:spcPct val="80000"/>
              </a:lnSpc>
              <a:buClr>
                <a:schemeClr val="tx1"/>
              </a:buClr>
              <a:buSzTx/>
              <a:buFont typeface="+mj-lt"/>
              <a:buAutoNum type="arabicPeriod" startAt="198"/>
            </a:pPr>
            <a:r>
              <a:rPr lang="en-US" sz="1250" dirty="0" smtClean="0"/>
              <a:t>J. </a:t>
            </a:r>
            <a:r>
              <a:rPr lang="en-US" sz="1250" dirty="0" err="1" smtClean="0"/>
              <a:t>Straka</a:t>
            </a:r>
            <a:r>
              <a:rPr lang="en-US" sz="1250" dirty="0" smtClean="0"/>
              <a:t>, K. </a:t>
            </a:r>
            <a:r>
              <a:rPr lang="en-US" sz="1250" dirty="0" err="1" smtClean="0"/>
              <a:t>Kanak</a:t>
            </a:r>
            <a:r>
              <a:rPr lang="en-US" sz="1250" dirty="0" smtClean="0"/>
              <a:t>, “Formative dynamics of the </a:t>
            </a:r>
            <a:r>
              <a:rPr lang="en-US" sz="1250" dirty="0" err="1" smtClean="0"/>
              <a:t>mammatus</a:t>
            </a:r>
            <a:r>
              <a:rPr lang="en-US" sz="1250" dirty="0" smtClean="0"/>
              <a:t> clouds in thunderstorm cirrus,” NSF, $318K</a:t>
            </a:r>
          </a:p>
          <a:p>
            <a:pPr>
              <a:lnSpc>
                <a:spcPct val="80000"/>
              </a:lnSpc>
              <a:buClr>
                <a:schemeClr val="tx1"/>
              </a:buClr>
              <a:buSzTx/>
              <a:buFont typeface="+mj-lt"/>
              <a:buAutoNum type="arabicPeriod" startAt="198"/>
            </a:pPr>
            <a:r>
              <a:rPr lang="en-US" sz="1250" dirty="0" smtClean="0"/>
              <a:t>M. </a:t>
            </a:r>
            <a:r>
              <a:rPr lang="en-US" sz="1250" dirty="0" err="1" smtClean="0"/>
              <a:t>Yeary</a:t>
            </a:r>
            <a:r>
              <a:rPr lang="en-US" sz="1250" dirty="0" smtClean="0"/>
              <a:t>, C. Tang, “Computationally Efficient Linear Transforms for Remote Sensing Systems,” NSF, $299K</a:t>
            </a:r>
          </a:p>
          <a:p>
            <a:pPr>
              <a:lnSpc>
                <a:spcPct val="80000"/>
              </a:lnSpc>
              <a:buClr>
                <a:schemeClr val="tx1"/>
              </a:buClr>
              <a:buSzTx/>
              <a:buFont typeface="+mj-lt"/>
              <a:buAutoNum type="arabicPeriod" startAt="198"/>
            </a:pPr>
            <a:r>
              <a:rPr lang="en-US" sz="1250" dirty="0" smtClean="0"/>
              <a:t>A. </a:t>
            </a:r>
            <a:r>
              <a:rPr lang="en-US" sz="1250" dirty="0" err="1" smtClean="0"/>
              <a:t>Striolo</a:t>
            </a:r>
            <a:r>
              <a:rPr lang="en-US" sz="1250" dirty="0" smtClean="0"/>
              <a:t>, “Probing regular solution theory for mixed </a:t>
            </a:r>
            <a:r>
              <a:rPr lang="en-US" sz="1250" dirty="0" err="1" smtClean="0"/>
              <a:t>amphoteric</a:t>
            </a:r>
            <a:r>
              <a:rPr lang="en-US" sz="1250" dirty="0" smtClean="0"/>
              <a:t>/ionic surfactant systems by molecular dynamics simulations,” ACS, $100K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startAt="8"/>
            </a:pPr>
            <a:endParaRPr lang="en-US" sz="1250" dirty="0" smtClean="0"/>
          </a:p>
          <a:p>
            <a:pPr>
              <a:lnSpc>
                <a:spcPct val="80000"/>
              </a:lnSpc>
              <a:buClr>
                <a:schemeClr val="tx1"/>
              </a:buClr>
              <a:buSzTx/>
              <a:buFont typeface="Wingdings" pitchFamily="2" charset="2"/>
              <a:buAutoNum type="arabicPeriod" startAt="8"/>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206"/>
            </a:pPr>
            <a:r>
              <a:rPr lang="en-US" sz="1250" dirty="0" smtClean="0"/>
              <a:t>K. Brewster, M. </a:t>
            </a:r>
            <a:r>
              <a:rPr lang="en-US" sz="1250" dirty="0" err="1" smtClean="0"/>
              <a:t>Xue</a:t>
            </a:r>
            <a:r>
              <a:rPr lang="en-US" sz="1250" dirty="0" smtClean="0"/>
              <a:t>, F. Kong, meteorology project, $211K</a:t>
            </a:r>
          </a:p>
          <a:p>
            <a:pPr>
              <a:lnSpc>
                <a:spcPct val="80000"/>
              </a:lnSpc>
              <a:buClr>
                <a:schemeClr val="tx1"/>
              </a:buClr>
              <a:buSzTx/>
              <a:buFont typeface="+mj-lt"/>
              <a:buAutoNum type="arabicPeriod" startAt="206"/>
            </a:pPr>
            <a:r>
              <a:rPr lang="en-US" sz="1250" dirty="0" smtClean="0"/>
              <a:t>M. </a:t>
            </a:r>
            <a:r>
              <a:rPr lang="en-US" sz="1250" dirty="0" err="1" smtClean="0"/>
              <a:t>Xue</a:t>
            </a:r>
            <a:r>
              <a:rPr lang="en-US" sz="1250" dirty="0" smtClean="0"/>
              <a:t>, meteorology project, $120K</a:t>
            </a:r>
          </a:p>
          <a:p>
            <a:pPr>
              <a:lnSpc>
                <a:spcPct val="80000"/>
              </a:lnSpc>
              <a:buClr>
                <a:schemeClr val="tx1"/>
              </a:buClr>
              <a:buSzTx/>
              <a:buFont typeface="+mj-lt"/>
              <a:buAutoNum type="arabicPeriod" startAt="206"/>
            </a:pPr>
            <a:r>
              <a:rPr lang="en-US" sz="1250" dirty="0" smtClean="0"/>
              <a:t>A. McGovern, “Learning to guide search in large state spaces,” IBM DARPA, $95K</a:t>
            </a:r>
          </a:p>
          <a:p>
            <a:pPr>
              <a:lnSpc>
                <a:spcPct val="80000"/>
              </a:lnSpc>
              <a:buClr>
                <a:schemeClr val="tx1"/>
              </a:buClr>
              <a:buSzTx/>
              <a:buFont typeface="+mj-lt"/>
              <a:buAutoNum type="arabicPeriod" startAt="206"/>
            </a:pPr>
            <a:r>
              <a:rPr lang="en-US" sz="1250" dirty="0" smtClean="0"/>
              <a:t>J. </a:t>
            </a:r>
            <a:r>
              <a:rPr lang="en-US" sz="1250" dirty="0" err="1" smtClean="0"/>
              <a:t>Straka</a:t>
            </a:r>
            <a:r>
              <a:rPr lang="en-US" sz="1250" dirty="0" smtClean="0"/>
              <a:t>, K. </a:t>
            </a:r>
            <a:r>
              <a:rPr lang="en-US" sz="1250" dirty="0" err="1" smtClean="0"/>
              <a:t>Kanak</a:t>
            </a:r>
            <a:r>
              <a:rPr lang="en-US" sz="1250" dirty="0" smtClean="0"/>
              <a:t>, “Supplement: Challenges in </a:t>
            </a:r>
            <a:r>
              <a:rPr lang="en-US" sz="1250" dirty="0" err="1" smtClean="0"/>
              <a:t>tornadogenesis</a:t>
            </a:r>
            <a:r>
              <a:rPr lang="en-US" sz="1250" dirty="0" smtClean="0"/>
              <a:t> and associated phenomena (VORTEX2),” NSF, $87K</a:t>
            </a:r>
          </a:p>
          <a:p>
            <a:pPr>
              <a:lnSpc>
                <a:spcPct val="80000"/>
              </a:lnSpc>
              <a:buClr>
                <a:schemeClr val="tx1"/>
              </a:buClr>
              <a:buSzTx/>
              <a:buFont typeface="+mj-lt"/>
              <a:buAutoNum type="arabicPeriod" startAt="206"/>
            </a:pPr>
            <a:r>
              <a:rPr lang="en-US" sz="1250" dirty="0" smtClean="0"/>
              <a:t>F. Kong, M. </a:t>
            </a:r>
            <a:r>
              <a:rPr lang="en-US" sz="1250" dirty="0" err="1" smtClean="0"/>
              <a:t>Xue</a:t>
            </a:r>
            <a:r>
              <a:rPr lang="en-US" sz="1250" dirty="0" smtClean="0"/>
              <a:t>, “Establishment of an Experimental Real-Time Short-Term Storm Prediction System for Shenzhen Meteorological Bureau,” $58K</a:t>
            </a:r>
          </a:p>
          <a:p>
            <a:pPr>
              <a:lnSpc>
                <a:spcPct val="80000"/>
              </a:lnSpc>
              <a:buClr>
                <a:schemeClr val="tx1"/>
              </a:buClr>
              <a:buSzTx/>
              <a:buFont typeface="+mj-lt"/>
              <a:buAutoNum type="arabicPeriod" startAt="206"/>
            </a:pPr>
            <a:r>
              <a:rPr lang="en-US" sz="1250" dirty="0" smtClean="0"/>
              <a:t>J. </a:t>
            </a:r>
            <a:r>
              <a:rPr lang="en-US" sz="1250" dirty="0" err="1" smtClean="0"/>
              <a:t>Straka</a:t>
            </a:r>
            <a:r>
              <a:rPr lang="en-US" sz="1250" dirty="0" smtClean="0"/>
              <a:t>, “Improved Understanding/Prediction of Severe Convective Storms and Attendant Phenomena through Advanced Numerical Simulation,” NSF, $58K</a:t>
            </a:r>
          </a:p>
          <a:p>
            <a:pPr>
              <a:lnSpc>
                <a:spcPct val="80000"/>
              </a:lnSpc>
              <a:buClr>
                <a:schemeClr val="tx1"/>
              </a:buClr>
              <a:buSzTx/>
              <a:buFont typeface="+mj-lt"/>
              <a:buAutoNum type="arabicPeriod" startAt="206"/>
            </a:pPr>
            <a:r>
              <a:rPr lang="en-US" sz="1250" dirty="0" smtClean="0"/>
              <a:t>M. </a:t>
            </a:r>
            <a:r>
              <a:rPr lang="en-US" sz="1250" dirty="0" err="1" smtClean="0"/>
              <a:t>Xue</a:t>
            </a:r>
            <a:r>
              <a:rPr lang="en-US" sz="1250" dirty="0" smtClean="0"/>
              <a:t>, “Assimilation of NEXRAD Radial Winds in a Regional </a:t>
            </a:r>
            <a:r>
              <a:rPr lang="en-US" sz="1250" dirty="0" err="1" smtClean="0"/>
              <a:t>Mesoscale</a:t>
            </a:r>
            <a:r>
              <a:rPr lang="en-US" sz="1250" dirty="0" smtClean="0"/>
              <a:t> Model,” Miss State U, $79K</a:t>
            </a:r>
          </a:p>
          <a:p>
            <a:pPr>
              <a:lnSpc>
                <a:spcPct val="80000"/>
              </a:lnSpc>
              <a:buClr>
                <a:schemeClr val="tx1"/>
              </a:buClr>
              <a:buSzTx/>
              <a:buFont typeface="+mj-lt"/>
              <a:buAutoNum type="arabicPeriod" startAt="206"/>
            </a:pPr>
            <a:r>
              <a:rPr lang="en-US" sz="1250" dirty="0" smtClean="0"/>
              <a:t>J. Cruz, R. Todd, “Medium-Density Parity-Check Codes for Tape Systems,” INSIC, $36K</a:t>
            </a:r>
          </a:p>
          <a:p>
            <a:pPr>
              <a:lnSpc>
                <a:spcPct val="80000"/>
              </a:lnSpc>
              <a:buClr>
                <a:schemeClr val="tx1"/>
              </a:buClr>
              <a:buSzTx/>
              <a:buFont typeface="+mj-lt"/>
              <a:buAutoNum type="arabicPeriod" startAt="206"/>
            </a:pPr>
            <a:r>
              <a:rPr lang="en-US" sz="1250" dirty="0" smtClean="0"/>
              <a:t>M. </a:t>
            </a:r>
            <a:r>
              <a:rPr lang="en-US" sz="1250" dirty="0" err="1" smtClean="0"/>
              <a:t>Xue</a:t>
            </a:r>
            <a:r>
              <a:rPr lang="en-US" sz="1250" dirty="0" smtClean="0"/>
              <a:t>, D. </a:t>
            </a:r>
            <a:r>
              <a:rPr lang="en-US" sz="1250" dirty="0" err="1" smtClean="0"/>
              <a:t>Stensrud</a:t>
            </a:r>
            <a:r>
              <a:rPr lang="en-US" sz="1250" dirty="0" smtClean="0"/>
              <a:t>, J. </a:t>
            </a:r>
            <a:r>
              <a:rPr lang="en-US" sz="1250" dirty="0" err="1" smtClean="0"/>
              <a:t>Gao</a:t>
            </a:r>
            <a:r>
              <a:rPr lang="en-US" sz="1250" dirty="0" smtClean="0"/>
              <a:t>, “Advancing Warn on Forecast – Storm-scale Analysis of Vortex 2 Thunderstorms,” NSSL, $70K</a:t>
            </a:r>
          </a:p>
          <a:p>
            <a:pPr>
              <a:lnSpc>
                <a:spcPct val="80000"/>
              </a:lnSpc>
              <a:buClr>
                <a:schemeClr val="tx1"/>
              </a:buClr>
              <a:buSzTx/>
              <a:buFont typeface="+mj-lt"/>
              <a:buAutoNum type="arabicPeriod" startAt="206"/>
            </a:pPr>
            <a:r>
              <a:rPr lang="en-US" sz="1250" dirty="0" smtClean="0"/>
              <a:t>P. Attar, “High-Fidelity Computational </a:t>
            </a:r>
            <a:r>
              <a:rPr lang="en-US" sz="1250" dirty="0" err="1" smtClean="0"/>
              <a:t>Aeroelastic</a:t>
            </a:r>
            <a:r>
              <a:rPr lang="en-US" sz="1250" dirty="0" smtClean="0"/>
              <a:t> Solver Research,” Ohio Aerospace Institute, $60K</a:t>
            </a:r>
          </a:p>
          <a:p>
            <a:pPr>
              <a:lnSpc>
                <a:spcPct val="80000"/>
              </a:lnSpc>
              <a:buClr>
                <a:schemeClr val="tx1"/>
              </a:buClr>
              <a:buSzTx/>
              <a:buFont typeface="+mj-lt"/>
              <a:buAutoNum type="arabicPeriod" startAt="206"/>
            </a:pPr>
            <a:r>
              <a:rPr lang="en-US" sz="1250" dirty="0" smtClean="0"/>
              <a:t>J. </a:t>
            </a:r>
            <a:r>
              <a:rPr lang="en-US" sz="1250" dirty="0" err="1" smtClean="0"/>
              <a:t>Straka</a:t>
            </a:r>
            <a:r>
              <a:rPr lang="en-US" sz="1250" dirty="0" smtClean="0"/>
              <a:t>, K. </a:t>
            </a:r>
            <a:r>
              <a:rPr lang="en-US" sz="1250" dirty="0" err="1" smtClean="0"/>
              <a:t>Kanak</a:t>
            </a:r>
            <a:r>
              <a:rPr lang="en-US" sz="1250" dirty="0" smtClean="0"/>
              <a:t>, “Development of Unmanned Aircraft System for Research in a Severe Storm Environment and Deployment within the VORTEX 2,” NSF, $44K</a:t>
            </a:r>
          </a:p>
          <a:p>
            <a:pPr>
              <a:lnSpc>
                <a:spcPct val="80000"/>
              </a:lnSpc>
              <a:buClr>
                <a:schemeClr val="tx1"/>
              </a:buClr>
              <a:buSzTx/>
              <a:buFont typeface="+mj-lt"/>
              <a:buAutoNum type="arabicPeriod" startAt="206"/>
            </a:pPr>
            <a:endParaRPr lang="en-US" sz="1250" dirty="0" smtClean="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217"/>
            </a:pPr>
            <a:r>
              <a:rPr lang="en-US" sz="1250" dirty="0" smtClean="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217"/>
            </a:pPr>
            <a:r>
              <a:rPr lang="en-US" sz="1250" dirty="0" smtClean="0"/>
              <a:t>J. Cruz, R. Todd, “Signal Processing for Magnetic Recording Channels,” private company, $30K</a:t>
            </a:r>
          </a:p>
          <a:p>
            <a:pPr>
              <a:lnSpc>
                <a:spcPct val="80000"/>
              </a:lnSpc>
              <a:buClr>
                <a:schemeClr val="tx1"/>
              </a:buClr>
              <a:buSzTx/>
              <a:buFont typeface="+mj-lt"/>
              <a:buAutoNum type="arabicPeriod" startAt="217"/>
            </a:pPr>
            <a:r>
              <a:rPr lang="en-US" sz="1250" dirty="0" smtClean="0"/>
              <a:t>P. Attar, P. </a:t>
            </a:r>
            <a:r>
              <a:rPr lang="en-US" sz="1250" dirty="0" err="1" smtClean="0"/>
              <a:t>Vedula</a:t>
            </a:r>
            <a:r>
              <a:rPr lang="en-US" sz="1250" dirty="0" smtClean="0"/>
              <a:t>, “Deterministic and Statistical Characterization of the Impact of Control Surface </a:t>
            </a:r>
            <a:r>
              <a:rPr lang="en-US" sz="1250" dirty="0" err="1" smtClean="0"/>
              <a:t>Freeplay</a:t>
            </a:r>
            <a:r>
              <a:rPr lang="en-US" sz="1250" dirty="0" smtClean="0"/>
              <a:t> on Flutter and Limit-Cycle Oscillation (LCO) using Efficient Computational Modeling,” Advanced Dynamics, $30K</a:t>
            </a:r>
          </a:p>
          <a:p>
            <a:pPr>
              <a:lnSpc>
                <a:spcPct val="80000"/>
              </a:lnSpc>
              <a:buClr>
                <a:schemeClr val="tx1"/>
              </a:buClr>
              <a:buSzTx/>
              <a:buFont typeface="+mj-lt"/>
              <a:buAutoNum type="arabicPeriod" startAt="217"/>
            </a:pPr>
            <a:r>
              <a:rPr lang="en-US" sz="1250" dirty="0" smtClean="0"/>
              <a:t>P. Attar, P. </a:t>
            </a:r>
            <a:r>
              <a:rPr lang="en-US" sz="1250" dirty="0" err="1" smtClean="0"/>
              <a:t>Vedula</a:t>
            </a:r>
            <a:r>
              <a:rPr lang="en-US" sz="1250" dirty="0" smtClean="0"/>
              <a:t>, “Novel Reduced Order in time Models for Problems in Nonlinear </a:t>
            </a:r>
            <a:r>
              <a:rPr lang="en-US" sz="1250" dirty="0" err="1" smtClean="0"/>
              <a:t>Aeroelasticity</a:t>
            </a:r>
            <a:r>
              <a:rPr lang="en-US" sz="1250" dirty="0" smtClean="0"/>
              <a:t>,” Advanced Dynamics, $29K</a:t>
            </a:r>
          </a:p>
          <a:p>
            <a:pPr>
              <a:lnSpc>
                <a:spcPct val="80000"/>
              </a:lnSpc>
              <a:buClr>
                <a:schemeClr val="tx1"/>
              </a:buClr>
              <a:buSzTx/>
              <a:buFont typeface="+mj-lt"/>
              <a:buAutoNum type="arabicPeriod" startAt="217"/>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$21K</a:t>
            </a:r>
          </a:p>
          <a:p>
            <a:pPr>
              <a:lnSpc>
                <a:spcPct val="80000"/>
              </a:lnSpc>
              <a:buClr>
                <a:schemeClr val="tx1"/>
              </a:buClr>
              <a:buSzTx/>
              <a:buFont typeface="+mj-lt"/>
              <a:buAutoNum type="arabicPeriod" startAt="217"/>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47</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223"/>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223"/>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223"/>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223"/>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223"/>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223"/>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223"/>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230"/>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230"/>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230"/>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230"/>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230"/>
            </a:pPr>
            <a:r>
              <a:rPr lang="en-US" sz="1250" dirty="0"/>
              <a:t>Y. Hong, “Improving NASA Global Hazard System and Implementing SERVIR-Africa,” NASA, $272K</a:t>
            </a:r>
          </a:p>
          <a:p>
            <a:pPr>
              <a:lnSpc>
                <a:spcPct val="80000"/>
              </a:lnSpc>
              <a:buClr>
                <a:schemeClr val="tx1"/>
              </a:buClr>
              <a:buSzTx/>
              <a:buFont typeface="+mj-lt"/>
              <a:buAutoNum type="arabicPeriod" startAt="230"/>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230"/>
            </a:pPr>
            <a:r>
              <a:rPr lang="en-US" sz="1250" dirty="0"/>
              <a:t>R. Adler (NASA), Y. Hong, “Global Hazard (Flood-Landslide) Decision-Support System,” NASA, $900K</a:t>
            </a:r>
          </a:p>
          <a:p>
            <a:pPr>
              <a:lnSpc>
                <a:spcPct val="80000"/>
              </a:lnSpc>
              <a:buClr>
                <a:schemeClr val="tx1"/>
              </a:buClr>
              <a:buSzTx/>
              <a:buFont typeface="+mj-lt"/>
              <a:buAutoNum type="arabicPeriod" startAt="230"/>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39CFB727-3DE0-4893-A0E4-F6F4E635F602}" type="slidenum">
              <a:rPr lang="en-US"/>
              <a:pPr/>
              <a:t>48</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238"/>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238"/>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238"/>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238"/>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a:t>
            </a:r>
            <a:r>
              <a:rPr lang="en-US" sz="1250" dirty="0" smtClean="0"/>
              <a:t>476K</a:t>
            </a:r>
            <a:r>
              <a:rPr lang="en-US" sz="1250" dirty="0"/>
              <a:t>; OK Board of Regents $100K</a:t>
            </a:r>
          </a:p>
          <a:p>
            <a:pPr>
              <a:lnSpc>
                <a:spcPct val="80000"/>
              </a:lnSpc>
              <a:buClr>
                <a:schemeClr val="tx1"/>
              </a:buClr>
              <a:buSzTx/>
              <a:buFont typeface="+mj-lt"/>
              <a:buAutoNum type="arabicPeriod" startAt="238"/>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243"/>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243"/>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243"/>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243"/>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243"/>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243"/>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243"/>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64BB3FEB-FB0C-4F63-B531-1F1FDFE1AB74}" type="slidenum">
              <a:rPr lang="en-US"/>
              <a:pPr/>
              <a:t>49</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250"/>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250"/>
            </a:pPr>
            <a:r>
              <a:rPr lang="sv-SE" sz="1250" dirty="0"/>
              <a:t>D.S. Oliver, software, $16.7M</a:t>
            </a:r>
          </a:p>
          <a:p>
            <a:pPr>
              <a:lnSpc>
                <a:spcPct val="80000"/>
              </a:lnSpc>
              <a:buClr>
                <a:schemeClr val="tx1"/>
              </a:buClr>
              <a:buSzTx/>
              <a:buFont typeface="+mj-lt"/>
              <a:buAutoNum type="arabicPeriod" startAt="250"/>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250"/>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250"/>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250"/>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250"/>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250"/>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250"/>
            </a:pPr>
            <a:r>
              <a:rPr lang="en-US" sz="1250" dirty="0"/>
              <a:t>T. Conway, “E. coli Model Organism Resource,” UN-Purdue, ($685K OU)</a:t>
            </a:r>
          </a:p>
          <a:p>
            <a:pPr>
              <a:lnSpc>
                <a:spcPct val="90000"/>
              </a:lnSpc>
              <a:buClr>
                <a:schemeClr val="tx1"/>
              </a:buClr>
              <a:buSzTx/>
              <a:buFont typeface="+mj-lt"/>
              <a:buAutoNum type="arabicPeriod" startAt="250"/>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260"/>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260"/>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260"/>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260"/>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260"/>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260"/>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260"/>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5</a:t>
            </a:fld>
            <a:endParaRPr lang="en-US"/>
          </a:p>
        </p:txBody>
      </p:sp>
      <p:sp>
        <p:nvSpPr>
          <p:cNvPr id="918530" name="Rectangle 2"/>
          <p:cNvSpPr>
            <a:spLocks noGrp="1" noChangeArrowheads="1"/>
          </p:cNvSpPr>
          <p:nvPr>
            <p:ph type="title"/>
          </p:nvPr>
        </p:nvSpPr>
        <p:spPr/>
        <p:txBody>
          <a:bodyPr/>
          <a:lstStyle/>
          <a:p>
            <a:r>
              <a:rPr lang="en-US" sz="3550" dirty="0" smtClean="0"/>
              <a:t>Symposium </a:t>
            </a:r>
            <a:r>
              <a:rPr lang="en-US" sz="3550" dirty="0" smtClean="0"/>
              <a:t>2016 </a:t>
            </a:r>
            <a:r>
              <a:rPr lang="en-US" sz="3550" dirty="0" smtClean="0"/>
              <a:t>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a:t>
            </a:r>
            <a:r>
              <a:rPr lang="en-US" dirty="0" smtClean="0"/>
              <a:t>(</a:t>
            </a:r>
            <a:r>
              <a:rPr lang="en-US" dirty="0" smtClean="0"/>
              <a:t>16</a:t>
            </a:r>
            <a:r>
              <a:rPr lang="en-US" dirty="0" smtClean="0"/>
              <a:t>)</a:t>
            </a:r>
            <a:endParaRPr lang="en-US" dirty="0" smtClean="0"/>
          </a:p>
          <a:p>
            <a:pPr lvl="1">
              <a:spcBef>
                <a:spcPts val="0"/>
              </a:spcBef>
            </a:pPr>
            <a:r>
              <a:rPr lang="en-US" sz="2000" dirty="0" smtClean="0"/>
              <a:t>Platinum/Lunch </a:t>
            </a:r>
            <a:r>
              <a:rPr lang="en-US" sz="2000" dirty="0" smtClean="0"/>
              <a:t>(1): </a:t>
            </a:r>
            <a:r>
              <a:rPr lang="en-US" sz="2000" dirty="0" smtClean="0"/>
              <a:t>Hewlett-Packard Enterprise</a:t>
            </a:r>
            <a:endParaRPr lang="en-US" sz="2000" dirty="0"/>
          </a:p>
          <a:p>
            <a:pPr lvl="1">
              <a:spcBef>
                <a:spcPts val="0"/>
              </a:spcBef>
            </a:pPr>
            <a:r>
              <a:rPr lang="en-US" sz="2000" dirty="0" smtClean="0"/>
              <a:t>Gold </a:t>
            </a:r>
            <a:r>
              <a:rPr lang="en-US" sz="2000" dirty="0" smtClean="0"/>
              <a:t>(1): Dell EMC</a:t>
            </a:r>
          </a:p>
          <a:p>
            <a:pPr lvl="1">
              <a:spcBef>
                <a:spcPts val="0"/>
              </a:spcBef>
            </a:pPr>
            <a:r>
              <a:rPr lang="en-US" sz="2000" dirty="0" smtClean="0"/>
              <a:t>Silver (10): DDN Storage, Dell EMC, Intel, Lenovo, </a:t>
            </a:r>
            <a:r>
              <a:rPr lang="en-US" sz="2000" dirty="0" err="1" smtClean="0"/>
              <a:t>L</a:t>
            </a:r>
            <a:r>
              <a:rPr lang="en-US" sz="2000" dirty="0" err="1" smtClean="0"/>
              <a:t>umenate</a:t>
            </a:r>
            <a:r>
              <a:rPr lang="en-US" sz="2000" dirty="0" smtClean="0"/>
              <a:t>/Brocade</a:t>
            </a:r>
            <a:r>
              <a:rPr lang="en-US" sz="2000" dirty="0" smtClean="0"/>
              <a:t>, </a:t>
            </a:r>
            <a:r>
              <a:rPr lang="en-US" sz="2000" dirty="0" err="1" smtClean="0"/>
              <a:t>Mellanox</a:t>
            </a:r>
            <a:r>
              <a:rPr lang="en-US" sz="2000" dirty="0" smtClean="0"/>
              <a:t> Technologies</a:t>
            </a:r>
            <a:r>
              <a:rPr lang="en-US" sz="2000" dirty="0" smtClean="0"/>
              <a:t>, Quantum</a:t>
            </a:r>
            <a:r>
              <a:rPr lang="en-US" sz="2000" dirty="0" smtClean="0"/>
              <a:t>, SGI,   Spectra Logic/</a:t>
            </a:r>
            <a:r>
              <a:rPr lang="en-US" sz="2000" b="1" dirty="0">
                <a:solidFill>
                  <a:srgbClr val="CC00CC"/>
                </a:solidFill>
              </a:rPr>
              <a:t>A</a:t>
            </a:r>
            <a:r>
              <a:rPr lang="en-US" sz="2000" b="1" dirty="0" smtClean="0">
                <a:solidFill>
                  <a:srgbClr val="CC00CC"/>
                </a:solidFill>
              </a:rPr>
              <a:t>dvanced Systems Group</a:t>
            </a:r>
            <a:endParaRPr lang="en-US" sz="2000" dirty="0"/>
          </a:p>
          <a:p>
            <a:pPr lvl="1">
              <a:spcBef>
                <a:spcPts val="0"/>
              </a:spcBef>
            </a:pPr>
            <a:r>
              <a:rPr lang="en-US" sz="2000" dirty="0" smtClean="0"/>
              <a:t>Bronze (</a:t>
            </a:r>
            <a:r>
              <a:rPr lang="en-US" sz="2000" dirty="0"/>
              <a:t>4</a:t>
            </a:r>
            <a:r>
              <a:rPr lang="en-US" sz="2000" dirty="0" smtClean="0"/>
              <a:t>): </a:t>
            </a:r>
            <a:r>
              <a:rPr lang="en-US" sz="2000" dirty="0" smtClean="0"/>
              <a:t>Adaptive Computing, Advanced </a:t>
            </a:r>
            <a:r>
              <a:rPr lang="en-US" sz="2000" dirty="0"/>
              <a:t>Clustering </a:t>
            </a:r>
            <a:r>
              <a:rPr lang="en-US" sz="2000" dirty="0" smtClean="0"/>
              <a:t>Technologies, </a:t>
            </a:r>
            <a:r>
              <a:rPr lang="en-US" sz="2000" dirty="0" smtClean="0"/>
              <a:t>NVIDIA, Penguin</a:t>
            </a:r>
            <a:endParaRPr lang="en-US" sz="2000" dirty="0" smtClean="0"/>
          </a:p>
          <a:p>
            <a:pPr>
              <a:spcBef>
                <a:spcPts val="0"/>
              </a:spcBef>
              <a:buNone/>
            </a:pPr>
            <a:r>
              <a:rPr lang="en-US" dirty="0" smtClean="0"/>
              <a:t>Thank you all! Without you, the Symposium couldn’t happen.</a:t>
            </a:r>
          </a:p>
          <a:p>
            <a:pPr>
              <a:spcBef>
                <a:spcPts val="0"/>
              </a:spcBef>
              <a:buNone/>
            </a:pPr>
            <a:r>
              <a:rPr lang="en-US" dirty="0" smtClean="0"/>
              <a:t>Over </a:t>
            </a:r>
            <a:r>
              <a:rPr lang="en-US" dirty="0" smtClean="0"/>
              <a:t>the past 14 Symposia, we’ve had a total of </a:t>
            </a:r>
            <a:r>
              <a:rPr lang="en-US" dirty="0" smtClean="0"/>
              <a:t>85 </a:t>
            </a:r>
            <a:r>
              <a:rPr lang="en-US" dirty="0" smtClean="0"/>
              <a:t>companies as sponsors – and </a:t>
            </a:r>
            <a:r>
              <a:rPr lang="en-US" dirty="0" smtClean="0"/>
              <a:t>just over half </a:t>
            </a:r>
            <a:r>
              <a:rPr lang="en-US" dirty="0" smtClean="0"/>
              <a:t>have repeated (or were acquired by/merged with other sponsors).</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303D122D-08E8-42A5-9455-D75A9B5E5F7C}" type="slidenum">
              <a:rPr lang="en-US"/>
              <a:pPr/>
              <a:t>50</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67"/>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267"/>
            </a:pPr>
            <a:r>
              <a:rPr lang="en-US" sz="1250" dirty="0"/>
              <a:t>M. </a:t>
            </a:r>
            <a:r>
              <a:rPr lang="en-US" sz="1250" dirty="0" err="1"/>
              <a:t>Xue</a:t>
            </a:r>
            <a:r>
              <a:rPr lang="en-US" sz="1250" dirty="0"/>
              <a:t>, “Contribution to Model Development and Enhancement Research Team by the Center for Analysis and Prediction of Storms,” DOC-NOAA, </a:t>
            </a:r>
            <a:r>
              <a:rPr lang="en-US" sz="1250" dirty="0" smtClean="0"/>
              <a:t>$620K</a:t>
            </a:r>
            <a:endParaRPr lang="en-US" sz="1250" dirty="0"/>
          </a:p>
          <a:p>
            <a:pPr marL="381000" indent="-381000">
              <a:lnSpc>
                <a:spcPct val="80000"/>
              </a:lnSpc>
              <a:buClr>
                <a:schemeClr val="tx1"/>
              </a:buClr>
              <a:buSzTx/>
              <a:buFont typeface="+mj-lt"/>
              <a:buAutoNum type="arabicPeriod" startAt="267"/>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267"/>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267"/>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267"/>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267"/>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74"/>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274"/>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274"/>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274"/>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274"/>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274"/>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27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280AF56C-2B5C-4BDF-9FC8-B90F88F6904E}" type="slidenum">
              <a:rPr lang="en-US"/>
              <a:pPr/>
              <a:t>51</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281"/>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281"/>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281"/>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281"/>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281"/>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281"/>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281"/>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281"/>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89"/>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289"/>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289"/>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289"/>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289"/>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289"/>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289"/>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3" name="Slide Number Placeholder 5"/>
          <p:cNvSpPr>
            <a:spLocks noGrp="1"/>
          </p:cNvSpPr>
          <p:nvPr>
            <p:ph type="sldNum" sz="quarter" idx="11"/>
          </p:nvPr>
        </p:nvSpPr>
        <p:spPr/>
        <p:txBody>
          <a:bodyPr/>
          <a:lstStyle/>
          <a:p>
            <a:fld id="{46EAB435-A5F1-4E92-90B0-C53F1567C8A8}" type="slidenum">
              <a:rPr lang="en-US"/>
              <a:pPr/>
              <a:t>52</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96"/>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296"/>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296"/>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296"/>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296"/>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296"/>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296"/>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296"/>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304"/>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304"/>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304"/>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304"/>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304"/>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304"/>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304"/>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304"/>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2" name="Slide Number Placeholder 5"/>
          <p:cNvSpPr>
            <a:spLocks noGrp="1"/>
          </p:cNvSpPr>
          <p:nvPr>
            <p:ph type="sldNum" sz="quarter" idx="11"/>
          </p:nvPr>
        </p:nvSpPr>
        <p:spPr/>
        <p:txBody>
          <a:bodyPr/>
          <a:lstStyle/>
          <a:p>
            <a:fld id="{E421B7DE-A07A-4BE4-853B-F7F73D0E439C}" type="slidenum">
              <a:rPr lang="en-US"/>
              <a:pPr/>
              <a:t>53</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312"/>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312"/>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312"/>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312"/>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312"/>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312"/>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312"/>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319"/>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319"/>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319"/>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319"/>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319"/>
            </a:pPr>
            <a:r>
              <a:rPr lang="en-US" sz="1250" dirty="0"/>
              <a:t>T. Ibrahim et al., “Micro-Neural Interface,” OCAST, $135K</a:t>
            </a:r>
          </a:p>
          <a:p>
            <a:pPr marL="381000" indent="-381000">
              <a:lnSpc>
                <a:spcPct val="80000"/>
              </a:lnSpc>
              <a:buClr>
                <a:schemeClr val="tx1"/>
              </a:buClr>
              <a:buSzTx/>
              <a:buFont typeface="+mj-lt"/>
              <a:buAutoNum type="arabicPeriod" startAt="319"/>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25"/>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325"/>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325"/>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325"/>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325"/>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325"/>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325"/>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31"/>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331"/>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331"/>
            </a:pPr>
            <a:r>
              <a:rPr lang="en-US" sz="1250" dirty="0"/>
              <a:t>D. Oliver, software license grant, $1.5M</a:t>
            </a:r>
          </a:p>
          <a:p>
            <a:pPr>
              <a:lnSpc>
                <a:spcPct val="80000"/>
              </a:lnSpc>
              <a:buClr>
                <a:schemeClr val="tx1"/>
              </a:buClr>
              <a:buSzTx/>
              <a:buFont typeface="+mj-lt"/>
              <a:buAutoNum type="arabicPeriod" startAt="331"/>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331"/>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331"/>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331"/>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331"/>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39"/>
            </a:pPr>
            <a:r>
              <a:rPr lang="en-US" sz="1250" dirty="0"/>
              <a:t>Y. Wang</a:t>
            </a:r>
            <a:r>
              <a:rPr lang="en-US" sz="1250" dirty="0" smtClean="0"/>
              <a:t>, "</a:t>
            </a:r>
            <a:r>
              <a:rPr lang="en-US" sz="1250" dirty="0"/>
              <a:t>Science for the Euclid Mission</a:t>
            </a:r>
            <a:r>
              <a:rPr lang="en-US" sz="1250" dirty="0" smtClean="0"/>
              <a:t>", NASA/JPL, $52K </a:t>
            </a:r>
            <a:r>
              <a:rPr lang="en-US" sz="1250" dirty="0" smtClean="0"/>
              <a:t>(2016)</a:t>
            </a:r>
            <a:endParaRPr lang="en-US" sz="1250" dirty="0"/>
          </a:p>
          <a:p>
            <a:pPr>
              <a:lnSpc>
                <a:spcPct val="80000"/>
              </a:lnSpc>
              <a:buClr>
                <a:schemeClr val="tx1"/>
              </a:buClr>
              <a:buSzTx/>
              <a:buFont typeface="+mj-lt"/>
              <a:buAutoNum type="arabicPeriod" startAt="339"/>
            </a:pPr>
            <a:r>
              <a:rPr lang="en-US" sz="1250" dirty="0"/>
              <a:t>D. </a:t>
            </a:r>
            <a:r>
              <a:rPr lang="en-US" sz="1250" dirty="0" err="1"/>
              <a:t>LaDue</a:t>
            </a:r>
            <a:r>
              <a:rPr lang="en-US" sz="1250" dirty="0"/>
              <a:t>, K. </a:t>
            </a:r>
            <a:r>
              <a:rPr lang="en-US" sz="1250" dirty="0" err="1" smtClean="0"/>
              <a:t>Kloesel</a:t>
            </a:r>
            <a:r>
              <a:rPr lang="en-US" sz="1250" dirty="0" smtClean="0"/>
              <a:t>, “EPSCoR </a:t>
            </a:r>
            <a:r>
              <a:rPr lang="en-US" sz="1250" dirty="0"/>
              <a:t>Funded Participant in the National Weather Center </a:t>
            </a:r>
            <a:r>
              <a:rPr lang="en-US" sz="1250" dirty="0" smtClean="0"/>
              <a:t>Research Experiences </a:t>
            </a:r>
            <a:r>
              <a:rPr lang="en-US" sz="1250" dirty="0"/>
              <a:t>for Undergraduates </a:t>
            </a:r>
            <a:r>
              <a:rPr lang="en-US" sz="1250" dirty="0" smtClean="0"/>
              <a:t>Program,” Oklahoma EPSCoR, $9K</a:t>
            </a:r>
            <a:endParaRPr lang="en-US" sz="1250" dirty="0"/>
          </a:p>
          <a:p>
            <a:pPr>
              <a:lnSpc>
                <a:spcPct val="80000"/>
              </a:lnSpc>
              <a:buClr>
                <a:schemeClr val="tx1"/>
              </a:buClr>
              <a:buSzTx/>
              <a:buFont typeface="+mj-lt"/>
              <a:buAutoNum type="arabicPeriod" startAt="339"/>
            </a:pPr>
            <a:r>
              <a:rPr lang="en-US" sz="1250" dirty="0"/>
              <a:t>V. </a:t>
            </a:r>
            <a:r>
              <a:rPr lang="en-US" sz="1250" dirty="0" err="1"/>
              <a:t>Sikavitsas</a:t>
            </a:r>
            <a:r>
              <a:rPr lang="en-US" sz="1250" dirty="0"/>
              <a:t>, </a:t>
            </a:r>
            <a:r>
              <a:rPr lang="en-US" sz="1250" dirty="0" smtClean="0"/>
              <a:t>D. </a:t>
            </a:r>
            <a:r>
              <a:rPr lang="en-US" sz="1250" dirty="0" err="1" smtClean="0"/>
              <a:t>Papavassiliou</a:t>
            </a:r>
            <a:r>
              <a:rPr lang="en-US" sz="1250" dirty="0" smtClean="0"/>
              <a:t>, "The </a:t>
            </a:r>
            <a:r>
              <a:rPr lang="en-US" sz="1250" dirty="0"/>
              <a:t>influence of fluid shear forces, oxygen and </a:t>
            </a:r>
            <a:r>
              <a:rPr lang="en-US" sz="1250" dirty="0" smtClean="0"/>
              <a:t>nutrient mass </a:t>
            </a:r>
            <a:r>
              <a:rPr lang="en-US" sz="1250" dirty="0"/>
              <a:t>transport in the development of bone grafts in perfusion </a:t>
            </a:r>
            <a:r>
              <a:rPr lang="en-US" sz="1250" dirty="0" smtClean="0"/>
              <a:t>bioreactors,“ OCAST,, $45K</a:t>
            </a:r>
          </a:p>
          <a:p>
            <a:pPr>
              <a:lnSpc>
                <a:spcPct val="80000"/>
              </a:lnSpc>
              <a:buClr>
                <a:schemeClr val="tx1"/>
              </a:buClr>
              <a:buSzTx/>
              <a:buFont typeface="+mj-lt"/>
              <a:buAutoNum type="arabicPeriod" startAt="339"/>
            </a:pPr>
            <a:r>
              <a:rPr lang="en-US" sz="1250" dirty="0" smtClean="0"/>
              <a:t>D. </a:t>
            </a:r>
            <a:r>
              <a:rPr lang="en-US" sz="1250" dirty="0" err="1" smtClean="0"/>
              <a:t>Schmidtke</a:t>
            </a:r>
            <a:r>
              <a:rPr lang="en-US" sz="1250" dirty="0" smtClean="0"/>
              <a:t>,  D. </a:t>
            </a:r>
            <a:r>
              <a:rPr lang="en-US" sz="1250" dirty="0" err="1" smtClean="0"/>
              <a:t>Papavassiliou</a:t>
            </a:r>
            <a:r>
              <a:rPr lang="en-US" sz="1250" dirty="0" smtClean="0"/>
              <a:t>, "Development of a Miniature Right Heart Support Device,“ NIH, $347K</a:t>
            </a:r>
          </a:p>
          <a:p>
            <a:pPr>
              <a:lnSpc>
                <a:spcPct val="80000"/>
              </a:lnSpc>
              <a:buClr>
                <a:schemeClr val="tx1"/>
              </a:buClr>
              <a:buSzTx/>
              <a:buFont typeface="+mj-lt"/>
              <a:buAutoNum type="arabicPeriod" startAt="339"/>
            </a:pPr>
            <a:r>
              <a:rPr lang="en-US" sz="1250" dirty="0" smtClean="0"/>
              <a:t>D. </a:t>
            </a:r>
            <a:r>
              <a:rPr lang="en-US" sz="1250" dirty="0" err="1" smtClean="0"/>
              <a:t>Resasco</a:t>
            </a:r>
            <a:r>
              <a:rPr lang="en-US" sz="1250" dirty="0" smtClean="0"/>
              <a:t>, D. </a:t>
            </a:r>
            <a:r>
              <a:rPr lang="en-US" sz="1250" dirty="0" err="1" smtClean="0"/>
              <a:t>Papavassiliou</a:t>
            </a:r>
            <a:r>
              <a:rPr lang="en-US" sz="1250" dirty="0"/>
              <a:t>, "</a:t>
            </a:r>
            <a:r>
              <a:rPr lang="en-US" sz="1250" dirty="0" err="1"/>
              <a:t>Interfacially</a:t>
            </a:r>
            <a:r>
              <a:rPr lang="en-US" sz="1250" dirty="0"/>
              <a:t> active </a:t>
            </a:r>
            <a:r>
              <a:rPr lang="en-US" sz="1250" dirty="0" smtClean="0"/>
              <a:t>SWNT/silica </a:t>
            </a:r>
            <a:r>
              <a:rPr lang="en-US" sz="1250" dirty="0" err="1" smtClean="0"/>
              <a:t>nanohybrids</a:t>
            </a:r>
            <a:r>
              <a:rPr lang="en-US" sz="1250" dirty="0" smtClean="0"/>
              <a:t>,“ Advanced Energy Consortium, $688K</a:t>
            </a:r>
          </a:p>
          <a:p>
            <a:pPr>
              <a:lnSpc>
                <a:spcPct val="80000"/>
              </a:lnSpc>
              <a:buClr>
                <a:schemeClr val="tx1"/>
              </a:buClr>
              <a:buSzTx/>
              <a:buFont typeface="+mj-lt"/>
              <a:buAutoNum type="arabicPeriod" startAt="339"/>
            </a:pPr>
            <a:r>
              <a:rPr lang="en-US" sz="1250" dirty="0"/>
              <a:t>B. L. Cheong, T.-Y. </a:t>
            </a:r>
            <a:r>
              <a:rPr lang="en-US" sz="1250" dirty="0" smtClean="0"/>
              <a:t>Yu, </a:t>
            </a:r>
            <a:r>
              <a:rPr lang="en-US" sz="1250" dirty="0"/>
              <a:t>R. .D. Palmer, “Instrumental Support for the Winter Experiment Campaign,” </a:t>
            </a:r>
            <a:r>
              <a:rPr lang="en-US" sz="1250" dirty="0" err="1" smtClean="0"/>
              <a:t>SELab</a:t>
            </a:r>
            <a:r>
              <a:rPr lang="en-US" sz="1250" dirty="0" smtClean="0"/>
              <a:t> </a:t>
            </a:r>
            <a:r>
              <a:rPr lang="en-US" sz="1250" dirty="0" err="1" smtClean="0"/>
              <a:t>Inc</a:t>
            </a:r>
            <a:r>
              <a:rPr lang="en-US" sz="1250" dirty="0" smtClean="0"/>
              <a:t>, $215K</a:t>
            </a:r>
          </a:p>
          <a:p>
            <a:pPr>
              <a:lnSpc>
                <a:spcPct val="80000"/>
              </a:lnSpc>
              <a:buClr>
                <a:schemeClr val="tx1"/>
              </a:buClr>
              <a:buSzTx/>
              <a:buFont typeface="+mj-lt"/>
              <a:buAutoNum type="arabicPeriod" startAt="339"/>
            </a:pPr>
            <a:r>
              <a:rPr lang="en-US" sz="1250" dirty="0" smtClean="0"/>
              <a:t>E. </a:t>
            </a:r>
            <a:r>
              <a:rPr lang="en-US" sz="1250" dirty="0"/>
              <a:t>Bridge, “</a:t>
            </a:r>
            <a:r>
              <a:rPr lang="en-US" sz="1250" dirty="0" smtClean="0"/>
              <a:t>CAREER: </a:t>
            </a:r>
            <a:r>
              <a:rPr lang="en-US" sz="1250" dirty="0"/>
              <a:t>Unwrapping the Migratory Gene </a:t>
            </a:r>
            <a:r>
              <a:rPr lang="en-US" sz="1250" dirty="0" smtClean="0"/>
              <a:t>Package,” NSF, $760K</a:t>
            </a:r>
          </a:p>
          <a:p>
            <a:pPr>
              <a:lnSpc>
                <a:spcPct val="80000"/>
              </a:lnSpc>
              <a:buClr>
                <a:schemeClr val="tx1"/>
              </a:buClr>
              <a:buSzTx/>
              <a:buFont typeface="+mj-lt"/>
              <a:buAutoNum type="arabicPeriod" startAt="339"/>
            </a:pPr>
            <a:r>
              <a:rPr lang="en-US" sz="1250" dirty="0" smtClean="0"/>
              <a:t>E. </a:t>
            </a:r>
            <a:r>
              <a:rPr lang="en-US" sz="1250" dirty="0"/>
              <a:t>Bridge, “The Electronic Transponder </a:t>
            </a:r>
            <a:r>
              <a:rPr lang="en-US" sz="1250" dirty="0" smtClean="0"/>
              <a:t>Analysis Gateway </a:t>
            </a:r>
            <a:r>
              <a:rPr lang="en-US" sz="1250" dirty="0"/>
              <a:t>(ETAG): An Animal Behavior </a:t>
            </a:r>
            <a:r>
              <a:rPr lang="en-US" sz="1250" dirty="0" smtClean="0"/>
              <a:t>Observatory,” NSF, $315K</a:t>
            </a: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47"/>
            </a:pPr>
            <a:r>
              <a:rPr lang="en-US" sz="1250" dirty="0" smtClean="0"/>
              <a:t>E. </a:t>
            </a:r>
            <a:r>
              <a:rPr lang="en-US" sz="1250" dirty="0"/>
              <a:t>Bridge, “An Open-Source </a:t>
            </a:r>
            <a:r>
              <a:rPr lang="en-US" sz="1250" dirty="0" smtClean="0"/>
              <a:t>Radio Frequency </a:t>
            </a:r>
            <a:r>
              <a:rPr lang="en-US" sz="1250" dirty="0"/>
              <a:t>Identification System for Animal </a:t>
            </a:r>
            <a:r>
              <a:rPr lang="en-US" sz="1250" dirty="0" smtClean="0"/>
              <a:t>Monitoring,” NSF, $331K</a:t>
            </a:r>
          </a:p>
          <a:p>
            <a:pPr>
              <a:lnSpc>
                <a:spcPct val="80000"/>
              </a:lnSpc>
              <a:buClr>
                <a:schemeClr val="tx1"/>
              </a:buClr>
              <a:buSzTx/>
              <a:buFont typeface="+mj-lt"/>
              <a:buAutoNum type="arabicPeriod" startAt="347"/>
            </a:pPr>
            <a:r>
              <a:rPr lang="en-US" sz="1250" dirty="0"/>
              <a:t>R. McPherson, E. White, M. Shafer, D. </a:t>
            </a:r>
            <a:r>
              <a:rPr lang="en-US" sz="1250" dirty="0" err="1"/>
              <a:t>Rosendahl</a:t>
            </a:r>
            <a:r>
              <a:rPr lang="en-US" sz="1250" dirty="0"/>
              <a:t>, M. Richman, "Trends in cold temperature extremes and </a:t>
            </a:r>
            <a:r>
              <a:rPr lang="en-US" sz="1250" dirty="0" smtClean="0"/>
              <a:t>winter weather </a:t>
            </a:r>
            <a:r>
              <a:rPr lang="en-US" sz="1250" dirty="0"/>
              <a:t>for the SPTC </a:t>
            </a:r>
            <a:r>
              <a:rPr lang="en-US" sz="1250" dirty="0" smtClean="0"/>
              <a:t>region,“ USDOT, $132K</a:t>
            </a:r>
          </a:p>
          <a:p>
            <a:pPr>
              <a:lnSpc>
                <a:spcPct val="80000"/>
              </a:lnSpc>
              <a:buClr>
                <a:schemeClr val="tx1"/>
              </a:buClr>
              <a:buSzTx/>
              <a:buFont typeface="+mj-lt"/>
              <a:buAutoNum type="arabicPeriod" startAt="347"/>
            </a:pPr>
            <a:r>
              <a:rPr lang="en-US" sz="1250" dirty="0"/>
              <a:t>R. Palmer, B. Cheong, C. Fulton, J. </a:t>
            </a:r>
            <a:r>
              <a:rPr lang="en-US" sz="1250" dirty="0" err="1"/>
              <a:t>Salarzar</a:t>
            </a:r>
            <a:r>
              <a:rPr lang="en-US" sz="1250" dirty="0"/>
              <a:t>, M. </a:t>
            </a:r>
            <a:r>
              <a:rPr lang="en-US" sz="1250" dirty="0" err="1"/>
              <a:t>Yeary</a:t>
            </a:r>
            <a:r>
              <a:rPr lang="en-US" sz="1250" dirty="0" smtClean="0"/>
              <a:t>, T</a:t>
            </a:r>
            <a:r>
              <a:rPr lang="en-US" sz="1250" dirty="0"/>
              <a:t>.-Y. Yu</a:t>
            </a:r>
            <a:r>
              <a:rPr lang="en-US" sz="1250" dirty="0" smtClean="0"/>
              <a:t>, </a:t>
            </a:r>
            <a:r>
              <a:rPr lang="en-US" sz="1250" dirty="0"/>
              <a:t>Y. Zhang,. “Meeting the Technical </a:t>
            </a:r>
            <a:r>
              <a:rPr lang="en-US" sz="1250" dirty="0" smtClean="0"/>
              <a:t>Challenges of </a:t>
            </a:r>
            <a:r>
              <a:rPr lang="en-US" sz="1250" dirty="0"/>
              <a:t>the Multi-Mission Phased Array Radar</a:t>
            </a:r>
            <a:r>
              <a:rPr lang="en-US" sz="1250" dirty="0" smtClean="0"/>
              <a:t>,” NOAA, $1.65M</a:t>
            </a:r>
          </a:p>
          <a:p>
            <a:pPr>
              <a:lnSpc>
                <a:spcPct val="80000"/>
              </a:lnSpc>
              <a:buClr>
                <a:schemeClr val="tx1"/>
              </a:buClr>
              <a:buSzTx/>
              <a:buFont typeface="+mj-lt"/>
              <a:buAutoNum type="arabicPeriod" startAt="347"/>
            </a:pPr>
            <a:r>
              <a:rPr lang="en-US" sz="1250" dirty="0"/>
              <a:t>M. J. </a:t>
            </a:r>
            <a:r>
              <a:rPr lang="en-US" sz="1250" dirty="0" err="1" smtClean="0"/>
              <a:t>McInerney</a:t>
            </a:r>
            <a:r>
              <a:rPr lang="en-US" sz="1250" dirty="0" smtClean="0"/>
              <a:t>, </a:t>
            </a:r>
            <a:r>
              <a:rPr lang="en-US" sz="1250" dirty="0"/>
              <a:t>L. </a:t>
            </a:r>
            <a:r>
              <a:rPr lang="en-US" sz="1250" dirty="0" err="1" smtClean="0"/>
              <a:t>Krumholz</a:t>
            </a:r>
            <a:r>
              <a:rPr lang="en-US" sz="1250" dirty="0"/>
              <a:t>, Bioremediation of Chromium and Arsenic </a:t>
            </a:r>
            <a:r>
              <a:rPr lang="en-US" sz="1250" dirty="0" smtClean="0"/>
              <a:t>from Industrial Wastewater,” Nat’l </a:t>
            </a:r>
            <a:r>
              <a:rPr lang="en-US" sz="1250" dirty="0"/>
              <a:t>Academies of Science</a:t>
            </a:r>
            <a:r>
              <a:rPr lang="en-US" sz="1250" dirty="0" smtClean="0"/>
              <a:t>, $162K</a:t>
            </a:r>
            <a:endParaRPr lang="en-US" sz="1250" dirty="0"/>
          </a:p>
          <a:p>
            <a:pPr>
              <a:lnSpc>
                <a:spcPct val="80000"/>
              </a:lnSpc>
              <a:buClr>
                <a:schemeClr val="tx1"/>
              </a:buClr>
              <a:buSzTx/>
              <a:buFont typeface="+mj-lt"/>
              <a:buAutoNum type="arabicPeriod" startAt="347"/>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347"/>
            </a:pPr>
            <a:r>
              <a:rPr lang="en-US" sz="1250" dirty="0"/>
              <a:t>"Improved understanding of convective-storm </a:t>
            </a:r>
            <a:r>
              <a:rPr lang="en-US" sz="1250" dirty="0" smtClean="0"/>
              <a:t>predictability and </a:t>
            </a:r>
            <a:r>
              <a:rPr lang="en-US" sz="1250" dirty="0"/>
              <a:t>environment feedbacks from observations during </a:t>
            </a:r>
            <a:r>
              <a:rPr lang="en-US" sz="1250" dirty="0" smtClean="0"/>
              <a:t>the </a:t>
            </a:r>
            <a:r>
              <a:rPr lang="en-US" sz="1250" dirty="0" err="1" smtClean="0"/>
              <a:t>Mesoscale</a:t>
            </a:r>
            <a:r>
              <a:rPr lang="en-US" sz="1250" dirty="0" smtClean="0"/>
              <a:t> </a:t>
            </a:r>
            <a:r>
              <a:rPr lang="en-US" sz="1250" dirty="0"/>
              <a:t>Predictability Experiment (MPEX</a:t>
            </a:r>
            <a:r>
              <a:rPr lang="en-US" sz="1250" dirty="0" smtClean="0"/>
              <a:t>),“ NSF, $272K</a:t>
            </a:r>
            <a:endParaRPr lang="en-US" sz="1250" dirty="0"/>
          </a:p>
          <a:p>
            <a:pPr>
              <a:lnSpc>
                <a:spcPct val="80000"/>
              </a:lnSpc>
              <a:buClr>
                <a:schemeClr val="tx1"/>
              </a:buClr>
              <a:buSzTx/>
              <a:buFont typeface="+mj-lt"/>
              <a:buAutoNum type="arabicPeriod" startAt="347"/>
            </a:pPr>
            <a:r>
              <a:rPr lang="en-US" sz="1250" dirty="0"/>
              <a:t>Y. </a:t>
            </a:r>
            <a:r>
              <a:rPr lang="en-US" sz="1250" dirty="0" err="1" smtClean="0"/>
              <a:t>Kogan</a:t>
            </a:r>
            <a:r>
              <a:rPr lang="en-US" sz="1250" dirty="0" smtClean="0"/>
              <a:t>, "</a:t>
            </a:r>
            <a:r>
              <a:rPr lang="en-US" sz="1250" dirty="0"/>
              <a:t>Parameterization of Cumulus Convective </a:t>
            </a:r>
            <a:r>
              <a:rPr lang="en-US" sz="1250" dirty="0" smtClean="0"/>
              <a:t>Cloud Systems </a:t>
            </a:r>
            <a:r>
              <a:rPr lang="en-US" sz="1250" dirty="0"/>
              <a:t>in </a:t>
            </a:r>
            <a:r>
              <a:rPr lang="en-US" sz="1250" dirty="0" err="1"/>
              <a:t>Mesoscale</a:t>
            </a:r>
            <a:r>
              <a:rPr lang="en-US" sz="1250" dirty="0"/>
              <a:t> Forecast </a:t>
            </a:r>
            <a:r>
              <a:rPr lang="en-US" sz="1250" dirty="0" smtClean="0"/>
              <a:t>Models,“ ONR, $267K</a:t>
            </a:r>
          </a:p>
          <a:p>
            <a:pPr>
              <a:lnSpc>
                <a:spcPct val="80000"/>
              </a:lnSpc>
              <a:buClr>
                <a:schemeClr val="tx1"/>
              </a:buClr>
              <a:buSzTx/>
              <a:buFont typeface="+mj-lt"/>
              <a:buAutoNum type="arabicPeriod" startAt="347"/>
            </a:pPr>
            <a:r>
              <a:rPr lang="en-US" sz="1250" dirty="0"/>
              <a:t>S. </a:t>
            </a:r>
            <a:r>
              <a:rPr lang="en-US" sz="1250" dirty="0" smtClean="0"/>
              <a:t>Schroeder, "</a:t>
            </a:r>
            <a:r>
              <a:rPr lang="en-US" sz="1250" dirty="0"/>
              <a:t>Predicting Viral RNA Structures, Function, </a:t>
            </a:r>
            <a:r>
              <a:rPr lang="en-US" sz="1250" dirty="0" smtClean="0"/>
              <a:t>and Drug </a:t>
            </a:r>
            <a:r>
              <a:rPr lang="en-US" sz="1250" dirty="0"/>
              <a:t>Targets from </a:t>
            </a:r>
            <a:r>
              <a:rPr lang="en-US" sz="1250" dirty="0" smtClean="0"/>
              <a:t>Sequence,“ OCAST, $145K</a:t>
            </a:r>
            <a:endParaRPr lang="en-US" sz="1250" dirty="0"/>
          </a:p>
          <a:p>
            <a:pPr>
              <a:lnSpc>
                <a:spcPct val="80000"/>
              </a:lnSpc>
              <a:buClr>
                <a:schemeClr val="tx1"/>
              </a:buClr>
              <a:buSzTx/>
              <a:buFont typeface="+mj-lt"/>
              <a:buAutoNum type="arabicPeriod" startAt="347"/>
            </a:pPr>
            <a:endParaRPr lang="en-US" sz="1250" dirty="0"/>
          </a:p>
          <a:p>
            <a:pPr>
              <a:lnSpc>
                <a:spcPct val="80000"/>
              </a:lnSpc>
              <a:buClr>
                <a:schemeClr val="tx1"/>
              </a:buClr>
              <a:buSzTx/>
              <a:buFont typeface="+mj-lt"/>
              <a:buAutoNum type="arabicPeriod" startAt="347"/>
            </a:pPr>
            <a:endParaRPr lang="en-US" sz="1250" dirty="0"/>
          </a:p>
          <a:p>
            <a:pPr>
              <a:lnSpc>
                <a:spcPct val="80000"/>
              </a:lnSpc>
              <a:buClr>
                <a:schemeClr val="tx1"/>
              </a:buClr>
              <a:buSzTx/>
              <a:buFont typeface="+mj-lt"/>
              <a:buAutoNum type="arabicPeriod" startAt="34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74230177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55"/>
            </a:pPr>
            <a:r>
              <a:rPr lang="en-US" sz="1250" dirty="0"/>
              <a:t>L. </a:t>
            </a:r>
            <a:r>
              <a:rPr lang="en-US" sz="1250" dirty="0" smtClean="0"/>
              <a:t>Ding, "</a:t>
            </a:r>
            <a:r>
              <a:rPr lang="en-US" sz="1250" dirty="0"/>
              <a:t>NRI-Small: Robot Assistants for Promoting Crawling </a:t>
            </a:r>
            <a:r>
              <a:rPr lang="en-US" sz="1250" dirty="0" smtClean="0"/>
              <a:t>and Walking </a:t>
            </a:r>
            <a:r>
              <a:rPr lang="en-US" sz="1250" dirty="0"/>
              <a:t>in Children at Risk of Cerebral </a:t>
            </a:r>
            <a:r>
              <a:rPr lang="en-US" sz="1250" dirty="0" smtClean="0"/>
              <a:t>Palsy,“ NSF, $1.135M</a:t>
            </a:r>
            <a:endParaRPr lang="en-US" sz="1250" dirty="0"/>
          </a:p>
          <a:p>
            <a:pPr>
              <a:lnSpc>
                <a:spcPct val="80000"/>
              </a:lnSpc>
              <a:buClr>
                <a:schemeClr val="tx1"/>
              </a:buClr>
              <a:buSzTx/>
              <a:buFont typeface="+mj-lt"/>
              <a:buAutoNum type="arabicPeriod" startAt="355"/>
            </a:pPr>
            <a:r>
              <a:rPr lang="en-US" sz="1250" dirty="0" smtClean="0"/>
              <a:t>M</a:t>
            </a:r>
            <a:r>
              <a:rPr lang="en-US" sz="1250" dirty="0"/>
              <a:t>. Elwood Madden, G. </a:t>
            </a:r>
            <a:r>
              <a:rPr lang="en-US" sz="1250" dirty="0" err="1"/>
              <a:t>Soreghan</a:t>
            </a:r>
            <a:r>
              <a:rPr lang="en-US" sz="1250" dirty="0"/>
              <a:t>, A. Callaghan, J. </a:t>
            </a:r>
            <a:r>
              <a:rPr lang="en-US" sz="1250" dirty="0" err="1"/>
              <a:t>Volz</a:t>
            </a:r>
            <a:r>
              <a:rPr lang="en-US" sz="1250" dirty="0"/>
              <a:t>, M. </a:t>
            </a:r>
            <a:r>
              <a:rPr lang="en-US" sz="1250" dirty="0" err="1" smtClean="0"/>
              <a:t>Nannny</a:t>
            </a:r>
            <a:r>
              <a:rPr lang="en-US" sz="1250" dirty="0" smtClean="0"/>
              <a:t>, "</a:t>
            </a:r>
            <a:r>
              <a:rPr lang="en-US" sz="1250" dirty="0"/>
              <a:t>Acquisition of a High Resolution Raman Mapping </a:t>
            </a:r>
            <a:r>
              <a:rPr lang="en-US" sz="1250" dirty="0" smtClean="0"/>
              <a:t>Microscope,“ NSF, $294K</a:t>
            </a:r>
            <a:endParaRPr lang="en-US" sz="1250" dirty="0"/>
          </a:p>
          <a:p>
            <a:pPr>
              <a:lnSpc>
                <a:spcPct val="80000"/>
              </a:lnSpc>
              <a:buClr>
                <a:schemeClr val="tx1"/>
              </a:buClr>
              <a:buSzTx/>
              <a:buFont typeface="+mj-lt"/>
              <a:buAutoNum type="arabicPeriod" startAt="355"/>
            </a:pPr>
            <a:r>
              <a:rPr lang="en-US" sz="1250" dirty="0" smtClean="0"/>
              <a:t>E</a:t>
            </a:r>
            <a:r>
              <a:rPr lang="en-US" sz="1250" dirty="0"/>
              <a:t>. </a:t>
            </a:r>
            <a:r>
              <a:rPr lang="en-US" sz="1250" dirty="0" smtClean="0"/>
              <a:t>Baron, "</a:t>
            </a:r>
            <a:r>
              <a:rPr lang="en-US" sz="1250" dirty="0"/>
              <a:t>Collaborative Research: </a:t>
            </a:r>
            <a:r>
              <a:rPr lang="en-US" sz="1250" dirty="0" smtClean="0"/>
              <a:t>Three-Dimensional Simulations </a:t>
            </a:r>
            <a:r>
              <a:rPr lang="en-US" sz="1250" dirty="0"/>
              <a:t>of Type </a:t>
            </a:r>
            <a:r>
              <a:rPr lang="en-US" sz="1250" dirty="0" err="1"/>
              <a:t>Ia</a:t>
            </a:r>
            <a:r>
              <a:rPr lang="en-US" sz="1250" dirty="0"/>
              <a:t> Supernovae </a:t>
            </a:r>
            <a:r>
              <a:rPr lang="en-US" sz="1250" dirty="0" smtClean="0"/>
              <a:t>Constraining Models </a:t>
            </a:r>
            <a:r>
              <a:rPr lang="en-US" sz="1250" dirty="0"/>
              <a:t>with </a:t>
            </a:r>
            <a:r>
              <a:rPr lang="en-US" sz="1250" dirty="0" smtClean="0"/>
              <a:t>Observations,“ NSF, $26K</a:t>
            </a:r>
            <a:endParaRPr lang="en-US" sz="1250" dirty="0"/>
          </a:p>
          <a:p>
            <a:pPr>
              <a:lnSpc>
                <a:spcPct val="80000"/>
              </a:lnSpc>
              <a:buClr>
                <a:schemeClr val="tx1"/>
              </a:buClr>
              <a:buSzTx/>
              <a:buFont typeface="+mj-lt"/>
              <a:buAutoNum type="arabicPeriod" startAt="355"/>
            </a:pPr>
            <a:r>
              <a:rPr lang="en-US" sz="1250" dirty="0" smtClean="0"/>
              <a:t>H</a:t>
            </a:r>
            <a:r>
              <a:rPr lang="en-US" sz="1250" dirty="0"/>
              <a:t>. </a:t>
            </a:r>
            <a:r>
              <a:rPr lang="en-US" sz="1250" dirty="0" smtClean="0"/>
              <a:t>Neeman, K</a:t>
            </a:r>
            <a:r>
              <a:rPr lang="en-US" sz="1250" dirty="0"/>
              <a:t>. Brewster, A. McGovern, H. </a:t>
            </a:r>
            <a:r>
              <a:rPr lang="en-US" sz="1250" dirty="0" err="1"/>
              <a:t>Severini</a:t>
            </a:r>
            <a:r>
              <a:rPr lang="en-US" sz="1250" dirty="0"/>
              <a:t>, T. </a:t>
            </a:r>
            <a:r>
              <a:rPr lang="en-US" sz="1250" dirty="0" smtClean="0"/>
              <a:t>Yu, M</a:t>
            </a:r>
            <a:r>
              <a:rPr lang="en-US" sz="1250" dirty="0"/>
              <a:t>. </a:t>
            </a:r>
            <a:r>
              <a:rPr lang="en-US" sz="1250" dirty="0" err="1"/>
              <a:t>Atiquzzaman</a:t>
            </a:r>
            <a:r>
              <a:rPr lang="en-US" sz="1250" dirty="0"/>
              <a:t>, G. </a:t>
            </a:r>
            <a:r>
              <a:rPr lang="en-US" sz="1250" dirty="0" err="1"/>
              <a:t>Creager</a:t>
            </a:r>
            <a:r>
              <a:rPr lang="en-US" sz="1250" dirty="0"/>
              <a:t>, B. George, Z. Gray</a:t>
            </a:r>
            <a:r>
              <a:rPr lang="en-US" sz="1250" dirty="0" smtClean="0"/>
              <a:t>, S</a:t>
            </a:r>
            <a:r>
              <a:rPr lang="en-US" sz="1250" dirty="0"/>
              <a:t>. </a:t>
            </a:r>
            <a:r>
              <a:rPr lang="en-US" sz="1250" dirty="0" err="1"/>
              <a:t>Radhakrishnan</a:t>
            </a:r>
            <a:r>
              <a:rPr lang="en-US" sz="1250" dirty="0"/>
              <a:t>, P. </a:t>
            </a:r>
            <a:r>
              <a:rPr lang="en-US" sz="1250" dirty="0" err="1"/>
              <a:t>Skubic</a:t>
            </a:r>
            <a:r>
              <a:rPr lang="en-US" sz="1250" dirty="0"/>
              <a:t>, M. Strauss, X. Xiao</a:t>
            </a:r>
            <a:r>
              <a:rPr lang="en-US" sz="1250" dirty="0" smtClean="0"/>
              <a:t>, M</a:t>
            </a:r>
            <a:r>
              <a:rPr lang="en-US" sz="1250" dirty="0"/>
              <a:t>. </a:t>
            </a:r>
            <a:r>
              <a:rPr lang="en-US" sz="1250" dirty="0" err="1" smtClean="0"/>
              <a:t>Xue</a:t>
            </a:r>
            <a:r>
              <a:rPr lang="en-US" sz="1250" dirty="0"/>
              <a:t>, “A Model for Advanced Cyberinfrastructure Research and Education </a:t>
            </a:r>
            <a:r>
              <a:rPr lang="en-US" sz="1250" dirty="0" smtClean="0"/>
              <a:t>Facilitators,” NSF, $400K</a:t>
            </a:r>
          </a:p>
          <a:p>
            <a:pPr>
              <a:lnSpc>
                <a:spcPct val="80000"/>
              </a:lnSpc>
              <a:buClr>
                <a:schemeClr val="tx1"/>
              </a:buClr>
              <a:buSzTx/>
              <a:buFont typeface="+mj-lt"/>
              <a:buAutoNum type="arabicPeriod" startAt="355"/>
            </a:pPr>
            <a:r>
              <a:rPr lang="en-US" sz="1250" dirty="0"/>
              <a:t>E. </a:t>
            </a:r>
            <a:r>
              <a:rPr lang="en-US" sz="1250" dirty="0" err="1"/>
              <a:t>Lemley</a:t>
            </a:r>
            <a:r>
              <a:rPr lang="en-US" sz="1250" dirty="0"/>
              <a:t>, G. </a:t>
            </a:r>
            <a:r>
              <a:rPr lang="en-US" sz="1250" dirty="0" smtClean="0"/>
              <a:t>Qian, "</a:t>
            </a:r>
            <a:r>
              <a:rPr lang="en-US" sz="1250" dirty="0"/>
              <a:t>MRI: Acquisition of a High Performance </a:t>
            </a:r>
            <a:r>
              <a:rPr lang="en-US" sz="1250" dirty="0" smtClean="0"/>
              <a:t>Computing Cluster </a:t>
            </a:r>
            <a:r>
              <a:rPr lang="en-US" sz="1250" dirty="0"/>
              <a:t>for Research at a Predominantly </a:t>
            </a:r>
            <a:r>
              <a:rPr lang="en-US" sz="1250" dirty="0" smtClean="0"/>
              <a:t>Undergraduate Institution,“ NSF, $305K</a:t>
            </a:r>
            <a:endParaRPr lang="en-US" sz="1250" dirty="0"/>
          </a:p>
          <a:p>
            <a:pPr>
              <a:lnSpc>
                <a:spcPct val="80000"/>
              </a:lnSpc>
              <a:buClr>
                <a:schemeClr val="tx1"/>
              </a:buClr>
              <a:buSzTx/>
              <a:buFont typeface="+mj-lt"/>
              <a:buAutoNum type="arabicPeriod" startAt="355"/>
            </a:pPr>
            <a:r>
              <a:rPr lang="en-US" sz="1250" dirty="0"/>
              <a:t>R. Floyd, J. </a:t>
            </a:r>
            <a:r>
              <a:rPr lang="en-US" sz="1250" dirty="0" smtClean="0"/>
              <a:t>Pei, "</a:t>
            </a:r>
            <a:r>
              <a:rPr lang="en-US" sz="1250" dirty="0"/>
              <a:t>Understanding the Behavior of </a:t>
            </a:r>
            <a:r>
              <a:rPr lang="en-US" sz="1250" dirty="0" err="1"/>
              <a:t>Prestressed</a:t>
            </a:r>
            <a:r>
              <a:rPr lang="en-US" sz="1250" dirty="0"/>
              <a:t> Concrete Girders after Years </a:t>
            </a:r>
            <a:r>
              <a:rPr lang="en-US" sz="1250" dirty="0" smtClean="0"/>
              <a:t>of Service,“ OK DOT, $327K</a:t>
            </a:r>
            <a:endParaRPr lang="en-US" sz="1250" dirty="0"/>
          </a:p>
          <a:p>
            <a:pPr>
              <a:lnSpc>
                <a:spcPct val="80000"/>
              </a:lnSpc>
              <a:buClr>
                <a:schemeClr val="tx1"/>
              </a:buClr>
              <a:buSzTx/>
              <a:buFont typeface="+mj-lt"/>
              <a:buAutoNum type="arabicPeriod" startAt="355"/>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61"/>
            </a:pPr>
            <a:r>
              <a:rPr lang="en-US" sz="1250" dirty="0"/>
              <a:t>G. Zhang, S. </a:t>
            </a:r>
            <a:r>
              <a:rPr lang="en-US" sz="1250" dirty="0" err="1" smtClean="0"/>
              <a:t>Arani</a:t>
            </a:r>
            <a:r>
              <a:rPr lang="en-US" sz="1250" dirty="0" smtClean="0"/>
              <a:t>, "</a:t>
            </a:r>
            <a:r>
              <a:rPr lang="en-US" sz="1250" dirty="0" err="1"/>
              <a:t>Polarimetric</a:t>
            </a:r>
            <a:r>
              <a:rPr lang="en-US" sz="1250" dirty="0"/>
              <a:t> Phased Array Radar Research in Support for MPAR </a:t>
            </a:r>
            <a:r>
              <a:rPr lang="en-US" sz="1250" dirty="0" smtClean="0"/>
              <a:t>Strategy,“ NOAA, $438K</a:t>
            </a:r>
          </a:p>
          <a:p>
            <a:pPr>
              <a:lnSpc>
                <a:spcPct val="80000"/>
              </a:lnSpc>
              <a:buClr>
                <a:schemeClr val="tx1"/>
              </a:buClr>
              <a:buSzTx/>
              <a:buFont typeface="+mj-lt"/>
              <a:buAutoNum type="arabicPeriod" startAt="361"/>
            </a:pPr>
            <a:r>
              <a:rPr lang="en-US" sz="1250" dirty="0" smtClean="0"/>
              <a:t>A. Fierro, M. </a:t>
            </a:r>
            <a:r>
              <a:rPr lang="en-US" sz="1250" dirty="0" err="1" smtClean="0"/>
              <a:t>DeMaria</a:t>
            </a:r>
            <a:r>
              <a:rPr lang="en-US" sz="1250" dirty="0" smtClean="0"/>
              <a:t>, E. Mansell, C./ Ziegler,  D. </a:t>
            </a:r>
            <a:r>
              <a:rPr lang="en-US" sz="1250" dirty="0" err="1" smtClean="0"/>
              <a:t>MacGorman</a:t>
            </a:r>
            <a:r>
              <a:rPr lang="en-US" sz="1250" dirty="0" smtClean="0"/>
              <a:t>, </a:t>
            </a:r>
            <a:r>
              <a:rPr lang="en-US" sz="1250" dirty="0" err="1" smtClean="0"/>
              <a:t>A.Schumacher</a:t>
            </a:r>
            <a:r>
              <a:rPr lang="en-US" sz="1250" dirty="0" smtClean="0"/>
              <a:t>, R. </a:t>
            </a:r>
            <a:r>
              <a:rPr lang="en-US" sz="1250" dirty="0" err="1" smtClean="0"/>
              <a:t>Brummer</a:t>
            </a:r>
            <a:r>
              <a:rPr lang="en-US" sz="1250" dirty="0"/>
              <a:t>. “Using total lightning data from GLM/GOES-R to improve real-time tropical cyclone genesis and intensity </a:t>
            </a:r>
            <a:r>
              <a:rPr lang="en-US" sz="1250" dirty="0" smtClean="0"/>
              <a:t>forecasts,” NOAA, $268K ($123K to OU)</a:t>
            </a:r>
          </a:p>
          <a:p>
            <a:pPr>
              <a:lnSpc>
                <a:spcPct val="80000"/>
              </a:lnSpc>
              <a:buClr>
                <a:schemeClr val="tx1"/>
              </a:buClr>
              <a:buSzTx/>
              <a:buFont typeface="+mj-lt"/>
              <a:buAutoNum type="arabicPeriod" startAt="361"/>
            </a:pPr>
            <a:r>
              <a:rPr lang="en-US" sz="1250" dirty="0"/>
              <a:t>U. </a:t>
            </a:r>
            <a:r>
              <a:rPr lang="en-US" sz="1250" dirty="0" err="1" smtClean="0"/>
              <a:t>Hansmann</a:t>
            </a:r>
            <a:r>
              <a:rPr lang="en-US" sz="1250" dirty="0" smtClean="0"/>
              <a:t>, "</a:t>
            </a:r>
            <a:r>
              <a:rPr lang="en-US" sz="1250" dirty="0"/>
              <a:t>Folding, </a:t>
            </a:r>
            <a:r>
              <a:rPr lang="en-US" sz="1250" dirty="0" err="1"/>
              <a:t>Mis</a:t>
            </a:r>
            <a:r>
              <a:rPr lang="en-US" sz="1250" dirty="0"/>
              <a:t>-folding and Aggregation of </a:t>
            </a:r>
            <a:r>
              <a:rPr lang="en-US" sz="1250" dirty="0" smtClean="0"/>
              <a:t>Proteins,“ NIH, $887K</a:t>
            </a:r>
          </a:p>
          <a:p>
            <a:pPr>
              <a:lnSpc>
                <a:spcPct val="80000"/>
              </a:lnSpc>
              <a:buClr>
                <a:schemeClr val="tx1"/>
              </a:buClr>
              <a:buSzTx/>
              <a:buFont typeface="+mj-lt"/>
              <a:buAutoNum type="arabicPeriod" startAt="361"/>
            </a:pPr>
            <a:r>
              <a:rPr lang="en-US" sz="1250" dirty="0"/>
              <a:t>G. R. Keller, S. Holloway, D. </a:t>
            </a:r>
            <a:r>
              <a:rPr lang="en-US" sz="1250" dirty="0" err="1"/>
              <a:t>Devegowda</a:t>
            </a:r>
            <a:r>
              <a:rPr lang="en-US" sz="1250" dirty="0"/>
              <a:t>, K. </a:t>
            </a:r>
            <a:r>
              <a:rPr lang="en-US" sz="1250" dirty="0" smtClean="0"/>
              <a:t>Crain, A</a:t>
            </a:r>
            <a:r>
              <a:rPr lang="en-US" sz="1250" dirty="0"/>
              <a:t>. Holland, A. </a:t>
            </a:r>
            <a:r>
              <a:rPr lang="en-US" sz="1250" dirty="0" err="1"/>
              <a:t>Ghassemi</a:t>
            </a:r>
            <a:r>
              <a:rPr lang="en-US" sz="1250" dirty="0" smtClean="0"/>
              <a:t>, "</a:t>
            </a:r>
            <a:r>
              <a:rPr lang="en-US" sz="1250" dirty="0"/>
              <a:t>4D Integrated Study Using Geology, Geophysics</a:t>
            </a:r>
            <a:r>
              <a:rPr lang="en-US" sz="1250" dirty="0" smtClean="0"/>
              <a:t>, Reservoir </a:t>
            </a:r>
            <a:r>
              <a:rPr lang="en-US" sz="1250" dirty="0"/>
              <a:t>Modeling and Rock Mechanics to </a:t>
            </a:r>
            <a:r>
              <a:rPr lang="en-US" sz="1250" dirty="0" smtClean="0"/>
              <a:t>Development Assessment </a:t>
            </a:r>
            <a:r>
              <a:rPr lang="en-US" sz="1250" dirty="0"/>
              <a:t>Models for Potential Induced Seismicity </a:t>
            </a:r>
            <a:r>
              <a:rPr lang="en-US" sz="1250" dirty="0" smtClean="0"/>
              <a:t>Risk,.“ $1.478M</a:t>
            </a:r>
          </a:p>
          <a:p>
            <a:pPr>
              <a:lnSpc>
                <a:spcPct val="80000"/>
              </a:lnSpc>
              <a:buClr>
                <a:schemeClr val="tx1"/>
              </a:buClr>
              <a:buSzTx/>
              <a:buFont typeface="+mj-lt"/>
              <a:buAutoNum type="arabicPeriod" startAt="361"/>
            </a:pPr>
            <a:r>
              <a:rPr lang="en-US" sz="1250" dirty="0"/>
              <a:t>J. Gao, D. </a:t>
            </a:r>
            <a:r>
              <a:rPr lang="en-US" sz="1250" dirty="0" err="1"/>
              <a:t>Stensrud</a:t>
            </a:r>
            <a:r>
              <a:rPr lang="en-US" sz="1250" dirty="0"/>
              <a:t>, X. Wang</a:t>
            </a:r>
            <a:r>
              <a:rPr lang="en-US" sz="1250" dirty="0" smtClean="0"/>
              <a:t>, "</a:t>
            </a:r>
            <a:r>
              <a:rPr lang="en-US" sz="1250" dirty="0"/>
              <a:t>Assimilation of Doppler Radar Data with </a:t>
            </a:r>
            <a:r>
              <a:rPr lang="en-US" sz="1250" dirty="0" smtClean="0"/>
              <a:t>an Ensemble-based </a:t>
            </a:r>
            <a:r>
              <a:rPr lang="en-US" sz="1250" dirty="0" err="1"/>
              <a:t>Variational</a:t>
            </a:r>
            <a:r>
              <a:rPr lang="en-US" sz="1250" dirty="0"/>
              <a:t> Method for Storm-scale NWP</a:t>
            </a:r>
            <a:r>
              <a:rPr lang="en-US" sz="1250" dirty="0" smtClean="0"/>
              <a:t>,“ NSF, $481K</a:t>
            </a:r>
            <a:endParaRPr lang="en-US" sz="1250" dirty="0"/>
          </a:p>
          <a:p>
            <a:pPr>
              <a:lnSpc>
                <a:spcPct val="80000"/>
              </a:lnSpc>
              <a:buClr>
                <a:schemeClr val="tx1"/>
              </a:buClr>
              <a:buSzTx/>
              <a:buFont typeface="+mj-lt"/>
              <a:buAutoNum type="arabicPeriod" startAt="361"/>
            </a:pPr>
            <a:r>
              <a:rPr lang="en-US" sz="1250" dirty="0" smtClean="0"/>
              <a:t>M</a:t>
            </a:r>
            <a:r>
              <a:rPr lang="en-US" sz="1250" dirty="0"/>
              <a:t>. </a:t>
            </a:r>
            <a:r>
              <a:rPr lang="en-US" sz="1250" dirty="0" err="1"/>
              <a:t>Soe</a:t>
            </a:r>
            <a:r>
              <a:rPr lang="en-US" sz="1250" dirty="0"/>
              <a:t> </a:t>
            </a:r>
            <a:r>
              <a:rPr lang="en-US" sz="1250" dirty="0" smtClean="0"/>
              <a:t>(RSU), "</a:t>
            </a:r>
            <a:r>
              <a:rPr lang="en-US" sz="1250" dirty="0"/>
              <a:t>Unitary </a:t>
            </a:r>
            <a:r>
              <a:rPr lang="en-US" sz="1250" dirty="0" err="1"/>
              <a:t>Qubit</a:t>
            </a:r>
            <a:r>
              <a:rPr lang="en-US" sz="1250" dirty="0"/>
              <a:t> Lattice Algorithms for Quantum </a:t>
            </a:r>
            <a:r>
              <a:rPr lang="en-US" sz="1250" dirty="0" smtClean="0"/>
              <a:t>Turbulence with </a:t>
            </a:r>
            <a:r>
              <a:rPr lang="en-US" sz="1250" dirty="0"/>
              <a:t>Non-</a:t>
            </a:r>
            <a:r>
              <a:rPr lang="en-US" sz="1250" dirty="0" err="1"/>
              <a:t>Abeliam</a:t>
            </a:r>
            <a:r>
              <a:rPr lang="en-US" sz="1250" dirty="0"/>
              <a:t> Vortices</a:t>
            </a:r>
            <a:r>
              <a:rPr lang="en-US" sz="1250" dirty="0" smtClean="0"/>
              <a:t>,“ NSF, $75K,</a:t>
            </a: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193914368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67"/>
            </a:pPr>
            <a:r>
              <a:rPr lang="en-US" sz="1250" dirty="0"/>
              <a:t>J. Cruz</a:t>
            </a:r>
            <a:r>
              <a:rPr lang="en-US" sz="1250" dirty="0" smtClean="0"/>
              <a:t>, "</a:t>
            </a:r>
            <a:r>
              <a:rPr lang="en-US" sz="1250" dirty="0"/>
              <a:t>Two-Dimensional Channel Modeling, Detection and Coding </a:t>
            </a:r>
            <a:r>
              <a:rPr lang="en-US" sz="1250" dirty="0" smtClean="0"/>
              <a:t>for Shingled </a:t>
            </a:r>
            <a:r>
              <a:rPr lang="en-US" sz="1250" dirty="0"/>
              <a:t>Magnetic Recording</a:t>
            </a:r>
            <a:r>
              <a:rPr lang="en-US" sz="1250" dirty="0" smtClean="0"/>
              <a:t>,“ NSF, $419K,</a:t>
            </a:r>
            <a:endParaRPr lang="en-US" sz="1250" dirty="0"/>
          </a:p>
          <a:p>
            <a:pPr>
              <a:lnSpc>
                <a:spcPct val="80000"/>
              </a:lnSpc>
              <a:buClr>
                <a:schemeClr val="tx1"/>
              </a:buClr>
              <a:buSzTx/>
              <a:buFont typeface="+mj-lt"/>
              <a:buAutoNum type="arabicPeriod" startAt="367"/>
            </a:pPr>
            <a:r>
              <a:rPr lang="en-US" sz="1250" dirty="0" smtClean="0"/>
              <a:t>J</a:t>
            </a:r>
            <a:r>
              <a:rPr lang="en-US" sz="1250" dirty="0"/>
              <a:t>. Shaffer</a:t>
            </a:r>
            <a:r>
              <a:rPr lang="en-US" sz="1250" dirty="0" smtClean="0"/>
              <a:t>, "</a:t>
            </a:r>
            <a:r>
              <a:rPr lang="en-US" sz="1250" dirty="0"/>
              <a:t>Laser Stabilization System for Rydberg Atom </a:t>
            </a:r>
            <a:r>
              <a:rPr lang="en-US" sz="1250" dirty="0" smtClean="0"/>
              <a:t>Physics,“ Army </a:t>
            </a:r>
            <a:r>
              <a:rPr lang="en-US" sz="1250" dirty="0"/>
              <a:t>Research </a:t>
            </a:r>
            <a:r>
              <a:rPr lang="en-US" sz="1250" dirty="0" smtClean="0"/>
              <a:t>Office, $75K</a:t>
            </a:r>
            <a:endParaRPr lang="en-US" sz="1250" dirty="0"/>
          </a:p>
          <a:p>
            <a:pPr>
              <a:lnSpc>
                <a:spcPct val="80000"/>
              </a:lnSpc>
              <a:buClr>
                <a:schemeClr val="tx1"/>
              </a:buClr>
              <a:buSzTx/>
              <a:buFont typeface="+mj-lt"/>
              <a:buAutoNum type="arabicPeriod" startAt="367"/>
            </a:pPr>
            <a:endParaRPr lang="en-US" sz="1250" dirty="0"/>
          </a:p>
        </p:txBody>
      </p:sp>
      <p:sp>
        <p:nvSpPr>
          <p:cNvPr id="826372" name="Rectangle 4"/>
          <p:cNvSpPr>
            <a:spLocks noGrp="1" noChangeArrowheads="1"/>
          </p:cNvSpPr>
          <p:nvPr>
            <p:ph type="body" sz="half" idx="2"/>
          </p:nvPr>
        </p:nvSpPr>
        <p:spPr/>
        <p:txBody>
          <a:bodyPr/>
          <a:lstStyle/>
          <a:p>
            <a:pPr marL="0" indent="0">
              <a:lnSpc>
                <a:spcPct val="80000"/>
              </a:lnSpc>
              <a:buClr>
                <a:schemeClr val="tx1"/>
              </a:buClr>
              <a:buSzTx/>
              <a:buNone/>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$447M total, $205M to OU</a:t>
            </a:r>
            <a:endParaRPr lang="en-US" sz="3200" b="1" dirty="0"/>
          </a:p>
        </p:txBody>
      </p:sp>
    </p:spTree>
    <p:custDataLst>
      <p:tags r:id="rId1"/>
    </p:custDataLst>
    <p:extLst>
      <p:ext uri="{BB962C8B-B14F-4D97-AF65-F5344CB8AC3E}">
        <p14:creationId xmlns:p14="http://schemas.microsoft.com/office/powerpoint/2010/main" val="265666946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58</a:t>
            </a:fld>
            <a:endParaRPr lang="en-US"/>
          </a:p>
        </p:txBody>
      </p:sp>
      <p:sp>
        <p:nvSpPr>
          <p:cNvPr id="930818" name="Rectangle 2"/>
          <p:cNvSpPr>
            <a:spLocks noGrp="1" noChangeArrowheads="1"/>
          </p:cNvSpPr>
          <p:nvPr>
            <p:ph type="title"/>
          </p:nvPr>
        </p:nvSpPr>
        <p:spPr/>
        <p:txBody>
          <a:bodyPr/>
          <a:lstStyle/>
          <a:p>
            <a:r>
              <a:rPr lang="en-US" sz="3600"/>
              <a:t/>
            </a:r>
            <a:br>
              <a:rPr lang="en-US" sz="3600"/>
            </a:br>
            <a:r>
              <a:rPr lang="en-US" sz="3600"/>
              <a:t>External Funding Summary</a:t>
            </a:r>
          </a:p>
        </p:txBody>
      </p:sp>
      <p:sp>
        <p:nvSpPr>
          <p:cNvPr id="930819" name="Rectangle 3"/>
          <p:cNvSpPr>
            <a:spLocks noGrp="1" noChangeArrowheads="1"/>
          </p:cNvSpPr>
          <p:nvPr>
            <p:ph type="body" idx="1"/>
          </p:nvPr>
        </p:nvSpPr>
        <p:spPr/>
        <p:txBody>
          <a:bodyPr/>
          <a:lstStyle/>
          <a:p>
            <a:r>
              <a:rPr lang="en-US" dirty="0"/>
              <a:t>External research funding </a:t>
            </a:r>
            <a:r>
              <a:rPr lang="en-US" dirty="0" smtClean="0"/>
              <a:t>facilitated by </a:t>
            </a:r>
            <a:r>
              <a:rPr lang="en-US" dirty="0"/>
              <a:t>OSCER                (Fall 2001- Fall </a:t>
            </a:r>
            <a:r>
              <a:rPr lang="en-US" dirty="0" smtClean="0"/>
              <a:t>2016): </a:t>
            </a:r>
            <a:r>
              <a:rPr lang="en-US" b="1" dirty="0" smtClean="0"/>
              <a:t>$447M total, $205M to OU </a:t>
            </a:r>
            <a:r>
              <a:rPr lang="en-US" dirty="0" smtClean="0"/>
              <a:t>(60%)</a:t>
            </a:r>
            <a:endParaRPr lang="en-US" dirty="0"/>
          </a:p>
          <a:p>
            <a:r>
              <a:rPr lang="en-US" dirty="0"/>
              <a:t>Funded projects: </a:t>
            </a:r>
            <a:r>
              <a:rPr lang="en-US" b="1" dirty="0" smtClean="0"/>
              <a:t>OVER </a:t>
            </a:r>
            <a:r>
              <a:rPr lang="en-US" b="1" dirty="0" smtClean="0"/>
              <a:t>360</a:t>
            </a:r>
            <a:endParaRPr lang="en-US" b="1" dirty="0"/>
          </a:p>
          <a:p>
            <a:r>
              <a:rPr lang="en-US" b="1" dirty="0" smtClean="0"/>
              <a:t>134</a:t>
            </a:r>
            <a:r>
              <a:rPr lang="en-US" dirty="0" smtClean="0"/>
              <a:t> </a:t>
            </a:r>
            <a:r>
              <a:rPr lang="en-US" dirty="0"/>
              <a:t>OU faculty and staff in </a:t>
            </a:r>
            <a:r>
              <a:rPr lang="en-US" b="1" dirty="0" smtClean="0"/>
              <a:t>21</a:t>
            </a:r>
            <a:r>
              <a:rPr lang="en-US" dirty="0" smtClean="0"/>
              <a:t> </a:t>
            </a:r>
            <a:r>
              <a:rPr lang="en-US" dirty="0"/>
              <a:t>academic departments and     </a:t>
            </a:r>
            <a:r>
              <a:rPr lang="en-US" b="1" dirty="0"/>
              <a:t>6</a:t>
            </a:r>
            <a:r>
              <a:rPr lang="en-US" dirty="0" smtClean="0"/>
              <a:t> non-academic units</a:t>
            </a:r>
            <a:endParaRPr lang="en-US" dirty="0"/>
          </a:p>
          <a:p>
            <a:r>
              <a:rPr lang="en-US" dirty="0" smtClean="0"/>
              <a:t>Comparison: Fiscal </a:t>
            </a:r>
            <a:r>
              <a:rPr lang="en-US" dirty="0"/>
              <a:t>Year </a:t>
            </a:r>
            <a:r>
              <a:rPr lang="en-US" dirty="0" smtClean="0"/>
              <a:t>2002-16 </a:t>
            </a:r>
            <a:r>
              <a:rPr lang="en-US" dirty="0"/>
              <a:t>(July 2001 – June </a:t>
            </a:r>
            <a:r>
              <a:rPr lang="en-US" dirty="0" smtClean="0"/>
              <a:t>2016): </a:t>
            </a:r>
            <a:r>
              <a:rPr lang="en-US" dirty="0"/>
              <a:t>OU Norman externally funded research expenditure: </a:t>
            </a:r>
            <a:r>
              <a:rPr lang="en-US" dirty="0" smtClean="0"/>
              <a:t>$</a:t>
            </a:r>
            <a:r>
              <a:rPr lang="en-US" dirty="0" smtClean="0"/>
              <a:t>1.72B</a:t>
            </a:r>
            <a:endParaRPr lang="en-US" dirty="0"/>
          </a:p>
          <a:p>
            <a:pPr>
              <a:buFont typeface="Wingdings" pitchFamily="2" charset="2"/>
              <a:buNone/>
            </a:pPr>
            <a:r>
              <a:rPr lang="en-US" dirty="0"/>
              <a:t>Since being founded in fall of 2001, OSCER has enabled research projects comprising </a:t>
            </a:r>
            <a:r>
              <a:rPr lang="en-US" dirty="0" smtClean="0"/>
              <a:t>almost                                      </a:t>
            </a:r>
            <a:r>
              <a:rPr lang="en-US" b="1" u="sng" dirty="0" smtClean="0"/>
              <a:t>1 </a:t>
            </a:r>
            <a:r>
              <a:rPr lang="en-US" b="1" u="sng" dirty="0" smtClean="0"/>
              <a:t>/ </a:t>
            </a:r>
            <a:r>
              <a:rPr lang="en-US" b="1" u="sng" dirty="0" smtClean="0"/>
              <a:t>7</a:t>
            </a:r>
            <a:r>
              <a:rPr lang="en-US" b="1" u="sng" dirty="0" smtClean="0"/>
              <a:t> </a:t>
            </a:r>
            <a:r>
              <a:rPr lang="en-US" b="1" u="sng" dirty="0"/>
              <a:t>of OU Norman's total externally funded research </a:t>
            </a:r>
            <a:r>
              <a:rPr lang="en-US" b="1" u="sng" dirty="0" smtClean="0"/>
              <a:t>expenditure</a:t>
            </a:r>
            <a:r>
              <a:rPr lang="en-US" dirty="0" smtClean="0"/>
              <a:t>, with an </a:t>
            </a:r>
            <a:r>
              <a:rPr lang="en-US" b="1" u="sng" dirty="0" smtClean="0"/>
              <a:t>8-to-1 return on investment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8" name="Slide Number Placeholder 5"/>
          <p:cNvSpPr>
            <a:spLocks noGrp="1"/>
          </p:cNvSpPr>
          <p:nvPr>
            <p:ph type="sldNum" sz="quarter" idx="11"/>
          </p:nvPr>
        </p:nvSpPr>
        <p:spPr/>
        <p:txBody>
          <a:bodyPr/>
          <a:lstStyle/>
          <a:p>
            <a:fld id="{2A8F78E8-806F-422A-BF83-E515250B2FA2}" type="slidenum">
              <a:rPr lang="en-US"/>
              <a:pPr/>
              <a:t>59</a:t>
            </a:fld>
            <a:endParaRPr lang="en-US"/>
          </a:p>
        </p:txBody>
      </p:sp>
      <p:sp>
        <p:nvSpPr>
          <p:cNvPr id="886786" name="Rectangle 2"/>
          <p:cNvSpPr>
            <a:spLocks noGrp="1" noChangeArrowheads="1"/>
          </p:cNvSpPr>
          <p:nvPr>
            <p:ph type="title"/>
          </p:nvPr>
        </p:nvSpPr>
        <p:spPr/>
        <p:txBody>
          <a:bodyPr/>
          <a:lstStyle/>
          <a:p>
            <a:r>
              <a:rPr lang="en-US" sz="3600" dirty="0" smtClean="0"/>
              <a:t>Publications Facilitated by Research IT</a:t>
            </a:r>
            <a:endParaRPr lang="en-US" sz="3600" dirty="0"/>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smtClean="0"/>
              <a:t>Publications facilitated by Research IT resources</a:t>
            </a:r>
            <a:endParaRPr lang="en-US" sz="2000" dirty="0"/>
          </a:p>
          <a:p>
            <a:pPr lvl="1">
              <a:lnSpc>
                <a:spcPct val="90000"/>
              </a:lnSpc>
            </a:pPr>
            <a:r>
              <a:rPr lang="en-US" sz="1800" b="1" u="sng" dirty="0" smtClean="0">
                <a:solidFill>
                  <a:srgbClr val="CC0099"/>
                </a:solidFill>
              </a:rPr>
              <a:t>2016: 180</a:t>
            </a:r>
            <a:r>
              <a:rPr lang="en-US" sz="1800" dirty="0" smtClean="0">
                <a:solidFill>
                  <a:srgbClr val="CC0099"/>
                </a:solidFill>
              </a:rPr>
              <a:t> </a:t>
            </a:r>
            <a:r>
              <a:rPr lang="en-US" sz="1800" dirty="0" smtClean="0"/>
              <a:t>(so far)</a:t>
            </a:r>
          </a:p>
          <a:p>
            <a:pPr lvl="1">
              <a:lnSpc>
                <a:spcPct val="90000"/>
              </a:lnSpc>
            </a:pPr>
            <a:r>
              <a:rPr lang="en-US" sz="1800" dirty="0" smtClean="0"/>
              <a:t>2015: 203</a:t>
            </a:r>
          </a:p>
          <a:p>
            <a:pPr lvl="1">
              <a:lnSpc>
                <a:spcPct val="90000"/>
              </a:lnSpc>
            </a:pPr>
            <a:r>
              <a:rPr lang="en-US" sz="1800" dirty="0" smtClean="0"/>
              <a:t>2014</a:t>
            </a:r>
            <a:r>
              <a:rPr lang="en-US" sz="1800" dirty="0" smtClean="0"/>
              <a:t>: </a:t>
            </a:r>
            <a:r>
              <a:rPr lang="en-US" sz="1800" dirty="0" smtClean="0"/>
              <a:t>249</a:t>
            </a:r>
            <a:endParaRPr lang="en-US" sz="1800" dirty="0" smtClean="0"/>
          </a:p>
          <a:p>
            <a:pPr lvl="1">
              <a:lnSpc>
                <a:spcPct val="90000"/>
              </a:lnSpc>
            </a:pPr>
            <a:r>
              <a:rPr lang="en-US" sz="1800" dirty="0" smtClean="0"/>
              <a:t>2013: </a:t>
            </a:r>
            <a:r>
              <a:rPr lang="en-US" sz="1800" dirty="0" smtClean="0"/>
              <a:t>257</a:t>
            </a:r>
            <a:endParaRPr lang="en-US" sz="1800" dirty="0" smtClean="0"/>
          </a:p>
          <a:p>
            <a:pPr lvl="1">
              <a:lnSpc>
                <a:spcPct val="90000"/>
              </a:lnSpc>
            </a:pPr>
            <a:r>
              <a:rPr lang="en-US" sz="1800" dirty="0" smtClean="0"/>
              <a:t>2012: </a:t>
            </a:r>
            <a:r>
              <a:rPr lang="en-US" sz="1800" dirty="0" smtClean="0"/>
              <a:t>291</a:t>
            </a:r>
            <a:endParaRPr lang="en-US" sz="1800" dirty="0" smtClean="0"/>
          </a:p>
          <a:p>
            <a:pPr lvl="1">
              <a:lnSpc>
                <a:spcPct val="90000"/>
              </a:lnSpc>
            </a:pPr>
            <a:r>
              <a:rPr lang="en-US" sz="1800" dirty="0" smtClean="0"/>
              <a:t>2011: </a:t>
            </a:r>
            <a:r>
              <a:rPr lang="en-US" sz="1800" dirty="0" smtClean="0"/>
              <a:t>184</a:t>
            </a:r>
            <a:endParaRPr lang="en-US" sz="1800" dirty="0" smtClean="0"/>
          </a:p>
          <a:p>
            <a:pPr lvl="1">
              <a:lnSpc>
                <a:spcPct val="90000"/>
              </a:lnSpc>
            </a:pPr>
            <a:r>
              <a:rPr lang="en-US" sz="1800" dirty="0" smtClean="0"/>
              <a:t>2010: </a:t>
            </a:r>
            <a:r>
              <a:rPr lang="en-US" sz="1800" dirty="0" smtClean="0"/>
              <a:t>144</a:t>
            </a:r>
            <a:endParaRPr lang="en-US" sz="1800" dirty="0" smtClean="0"/>
          </a:p>
          <a:p>
            <a:pPr lvl="1">
              <a:lnSpc>
                <a:spcPct val="90000"/>
              </a:lnSpc>
            </a:pPr>
            <a:r>
              <a:rPr lang="en-US" sz="1800" dirty="0" smtClean="0"/>
              <a:t>2009</a:t>
            </a:r>
            <a:r>
              <a:rPr lang="en-US" sz="1800" dirty="0"/>
              <a:t>: </a:t>
            </a:r>
            <a:r>
              <a:rPr lang="en-US" sz="1800" dirty="0" smtClean="0"/>
              <a:t>112</a:t>
            </a:r>
            <a:endParaRPr lang="en-US" sz="1800" dirty="0"/>
          </a:p>
          <a:p>
            <a:pPr lvl="1">
              <a:lnSpc>
                <a:spcPct val="90000"/>
              </a:lnSpc>
            </a:pPr>
            <a:r>
              <a:rPr lang="en-US" sz="1800" dirty="0"/>
              <a:t>2008: </a:t>
            </a:r>
            <a:r>
              <a:rPr lang="en-US" sz="1800" dirty="0" smtClean="0"/>
              <a:t>114</a:t>
            </a:r>
            <a:endParaRPr lang="en-US" sz="1800" dirty="0"/>
          </a:p>
          <a:p>
            <a:pPr lvl="1">
              <a:lnSpc>
                <a:spcPct val="80000"/>
              </a:lnSpc>
            </a:pPr>
            <a:r>
              <a:rPr lang="en-US" sz="1800" dirty="0"/>
              <a:t>2007: </a:t>
            </a:r>
            <a:r>
              <a:rPr lang="en-US" sz="1800" dirty="0" smtClean="0"/>
              <a:t>  77</a:t>
            </a:r>
            <a:endParaRPr lang="en-US" sz="1800" dirty="0"/>
          </a:p>
          <a:p>
            <a:pPr lvl="1">
              <a:lnSpc>
                <a:spcPct val="80000"/>
              </a:lnSpc>
            </a:pPr>
            <a:r>
              <a:rPr lang="en-US" sz="1800" dirty="0"/>
              <a:t>2006: </a:t>
            </a:r>
            <a:r>
              <a:rPr lang="en-US" sz="1800" dirty="0" smtClean="0"/>
              <a:t>  </a:t>
            </a:r>
            <a:r>
              <a:rPr lang="en-US" sz="1800" dirty="0" smtClean="0"/>
              <a:t>96</a:t>
            </a:r>
            <a:endParaRPr lang="en-US" sz="1800" dirty="0"/>
          </a:p>
          <a:p>
            <a:pPr lvl="1">
              <a:lnSpc>
                <a:spcPct val="80000"/>
              </a:lnSpc>
            </a:pPr>
            <a:r>
              <a:rPr lang="en-US" sz="1800" dirty="0"/>
              <a:t>2005: </a:t>
            </a:r>
            <a:r>
              <a:rPr lang="en-US" sz="1800" dirty="0" smtClean="0"/>
              <a:t>  </a:t>
            </a:r>
            <a:r>
              <a:rPr lang="en-US" sz="1800" dirty="0" smtClean="0"/>
              <a:t>71</a:t>
            </a:r>
            <a:endParaRPr lang="en-US" sz="1800" dirty="0"/>
          </a:p>
          <a:p>
            <a:pPr lvl="1">
              <a:lnSpc>
                <a:spcPct val="80000"/>
              </a:lnSpc>
            </a:pPr>
            <a:r>
              <a:rPr lang="en-US" sz="1800" dirty="0"/>
              <a:t>2004: </a:t>
            </a:r>
            <a:r>
              <a:rPr lang="en-US" sz="1800" dirty="0" smtClean="0"/>
              <a:t>  </a:t>
            </a:r>
            <a:r>
              <a:rPr lang="en-US" sz="1800" dirty="0" smtClean="0"/>
              <a:t>32</a:t>
            </a:r>
            <a:endParaRPr lang="en-US" sz="1800" dirty="0"/>
          </a:p>
          <a:p>
            <a:pPr lvl="1">
              <a:lnSpc>
                <a:spcPct val="80000"/>
              </a:lnSpc>
            </a:pPr>
            <a:r>
              <a:rPr lang="en-US" sz="1800" dirty="0"/>
              <a:t>2003: </a:t>
            </a:r>
            <a:r>
              <a:rPr lang="en-US" sz="1800" dirty="0" smtClean="0"/>
              <a:t>  </a:t>
            </a:r>
            <a:r>
              <a:rPr lang="en-US" sz="1800" dirty="0" smtClean="0"/>
              <a:t>12</a:t>
            </a:r>
            <a:endParaRPr lang="en-US" sz="1800" dirty="0" smtClean="0"/>
          </a:p>
          <a:p>
            <a:pPr lvl="1">
              <a:lnSpc>
                <a:spcPct val="80000"/>
              </a:lnSpc>
            </a:pPr>
            <a:r>
              <a:rPr lang="en-US" sz="1800" dirty="0" smtClean="0"/>
              <a:t>2002:   </a:t>
            </a:r>
            <a:r>
              <a:rPr lang="en-US" sz="1800" dirty="0" smtClean="0"/>
              <a:t>10</a:t>
            </a:r>
            <a:endParaRPr lang="en-US" sz="1800" dirty="0" smtClean="0"/>
          </a:p>
          <a:p>
            <a:pPr lvl="1">
              <a:lnSpc>
                <a:spcPct val="80000"/>
              </a:lnSpc>
            </a:pPr>
            <a:r>
              <a:rPr lang="en-US" sz="1800" dirty="0" smtClean="0"/>
              <a:t>2001:     3</a:t>
            </a:r>
            <a:endParaRPr lang="en-US" sz="1800" dirty="0"/>
          </a:p>
        </p:txBody>
      </p:sp>
      <p:sp>
        <p:nvSpPr>
          <p:cNvPr id="886789" name="Text Box 5"/>
          <p:cNvSpPr txBox="1">
            <a:spLocks noChangeArrowheads="1"/>
          </p:cNvSpPr>
          <p:nvPr/>
        </p:nvSpPr>
        <p:spPr bwMode="auto">
          <a:xfrm>
            <a:off x="2438400" y="2514600"/>
            <a:ext cx="6553200" cy="1100301"/>
          </a:xfrm>
          <a:prstGeom prst="rect">
            <a:avLst/>
          </a:prstGeom>
          <a:noFill/>
          <a:ln w="9525">
            <a:noFill/>
            <a:miter lim="800000"/>
            <a:headEnd/>
            <a:tailEnd/>
          </a:ln>
          <a:effectLst/>
        </p:spPr>
        <p:txBody>
          <a:bodyPr>
            <a:spAutoFit/>
          </a:bodyPr>
          <a:lstStyle/>
          <a:p>
            <a:pPr>
              <a:lnSpc>
                <a:spcPct val="70000"/>
              </a:lnSpc>
              <a:spcBef>
                <a:spcPts val="600"/>
              </a:spcBef>
            </a:pPr>
            <a:r>
              <a:rPr lang="en-US" sz="2800" b="1" dirty="0" smtClean="0"/>
              <a:t>TOTAL SO FAR: </a:t>
            </a:r>
            <a:r>
              <a:rPr lang="en-US" sz="2800" b="1" dirty="0" smtClean="0"/>
              <a:t>205</a:t>
            </a:r>
            <a:r>
              <a:rPr lang="en-US" sz="2800" b="1" dirty="0" smtClean="0"/>
              <a:t>3 </a:t>
            </a:r>
            <a:r>
              <a:rPr lang="en-US" sz="2800" b="1" dirty="0" smtClean="0"/>
              <a:t>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a:t>
            </a:r>
            <a:r>
              <a:rPr lang="en-US" sz="1600" dirty="0" smtClean="0">
                <a:latin typeface="Courier New" pitchFamily="49" charset="0"/>
                <a:hlinkClick r:id="rId4"/>
              </a:rPr>
              <a:t>www.oscer.ou.edu/papers_from_rounds.php</a:t>
            </a:r>
            <a:endParaRPr lang="en-US" sz="1600" dirty="0" smtClean="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smtClean="0">
                <a:cs typeface="Times New Roman" panose="02020603050405020304" pitchFamily="18" charset="0"/>
              </a:rPr>
              <a:t>Includes </a:t>
            </a:r>
            <a:r>
              <a:rPr lang="en-US" sz="1900" dirty="0" smtClean="0">
                <a:cs typeface="Times New Roman" panose="02020603050405020304" pitchFamily="18" charset="0"/>
              </a:rPr>
              <a:t>47</a:t>
            </a:r>
            <a:r>
              <a:rPr lang="en-US" sz="1900" dirty="0" smtClean="0">
                <a:cs typeface="Times New Roman" panose="02020603050405020304" pitchFamily="18" charset="0"/>
              </a:rPr>
              <a:t> </a:t>
            </a:r>
            <a:r>
              <a:rPr lang="en-US" sz="1900" dirty="0" smtClean="0">
                <a:cs typeface="Times New Roman" panose="02020603050405020304" pitchFamily="18" charset="0"/>
              </a:rPr>
              <a:t>MS theses, </a:t>
            </a:r>
            <a:r>
              <a:rPr lang="en-US" sz="1900" dirty="0" smtClean="0">
                <a:cs typeface="Times New Roman" panose="02020603050405020304" pitchFamily="18" charset="0"/>
              </a:rPr>
              <a:t>40</a:t>
            </a:r>
            <a:r>
              <a:rPr lang="en-US" sz="1900" dirty="0" smtClean="0">
                <a:cs typeface="Times New Roman" panose="02020603050405020304" pitchFamily="18" charset="0"/>
              </a:rPr>
              <a:t> </a:t>
            </a:r>
            <a:r>
              <a:rPr lang="en-US" sz="1900" dirty="0" smtClean="0">
                <a:cs typeface="Times New Roman" panose="02020603050405020304" pitchFamily="18" charset="0"/>
              </a:rPr>
              <a:t>PhD dissertations.</a:t>
            </a:r>
            <a:endParaRPr lang="en-US" sz="1900" dirty="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spcBef>
                <a:spcPts val="0"/>
              </a:spcBef>
            </a:pPr>
            <a:r>
              <a:rPr lang="en-US" dirty="0"/>
              <a:t>OU IT</a:t>
            </a:r>
          </a:p>
          <a:p>
            <a:pPr lvl="1">
              <a:spcBef>
                <a:spcPts val="0"/>
              </a:spcBef>
            </a:pPr>
            <a:r>
              <a:rPr lang="en-US" dirty="0"/>
              <a:t>OU CIO/VPIT </a:t>
            </a:r>
            <a:r>
              <a:rPr lang="en-US" dirty="0" smtClean="0"/>
              <a:t>Loretta Early</a:t>
            </a:r>
          </a:p>
          <a:p>
            <a:pPr lvl="1">
              <a:spcBef>
                <a:spcPts val="0"/>
              </a:spcBef>
            </a:pPr>
            <a:r>
              <a:rPr lang="en-US" dirty="0" smtClean="0"/>
              <a:t>Symposium committee: </a:t>
            </a:r>
            <a:r>
              <a:rPr lang="en-US" dirty="0" smtClean="0"/>
              <a:t>Dana </a:t>
            </a:r>
            <a:r>
              <a:rPr lang="en-US" dirty="0" smtClean="0"/>
              <a:t>Brunson (OSU), Debi </a:t>
            </a:r>
            <a:r>
              <a:rPr lang="en-US" dirty="0" err="1" smtClean="0"/>
              <a:t>Gentis</a:t>
            </a:r>
            <a:r>
              <a:rPr lang="en-US" dirty="0" smtClean="0"/>
              <a:t> (OU</a:t>
            </a:r>
            <a:r>
              <a:rPr lang="en-US" dirty="0" smtClean="0"/>
              <a:t>)</a:t>
            </a:r>
            <a:endParaRPr lang="en-US" dirty="0" smtClean="0"/>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a:t>
            </a:r>
            <a:r>
              <a:rPr lang="en-US" dirty="0"/>
              <a:t>Patrick </a:t>
            </a:r>
            <a:r>
              <a:rPr lang="en-US" dirty="0" smtClean="0"/>
              <a:t>Calhoun,    Kali McLennan, Jason </a:t>
            </a:r>
            <a:r>
              <a:rPr lang="en-US" dirty="0" err="1" smtClean="0"/>
              <a:t>Speckman</a:t>
            </a:r>
            <a:r>
              <a:rPr lang="en-US" dirty="0" smtClean="0"/>
              <a:t>, </a:t>
            </a:r>
            <a:r>
              <a:rPr lang="en-US" dirty="0" smtClean="0"/>
              <a:t>Brett Zimmerman</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318991623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657600"/>
            <a:ext cx="7772400" cy="1143000"/>
          </a:xfrm>
        </p:spPr>
        <p:txBody>
          <a:bodyPr/>
          <a:lstStyle/>
          <a:p>
            <a:r>
              <a:rPr lang="en-US" sz="4850" dirty="0" smtClean="0">
                <a:solidFill>
                  <a:schemeClr val="tx1"/>
                </a:solidFill>
                <a:latin typeface="Arial Black" panose="020B0A04020102020204" pitchFamily="34" charset="0"/>
              </a:rPr>
              <a:t>Advanced Cyberinfrastructure Research &amp; Education Facilitators</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2015-17</a:t>
            </a:r>
            <a:endParaRPr lang="en-US" sz="48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71315637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March 2012: Clemson U creates “Condo of Condos” initiative.</a:t>
            </a:r>
          </a:p>
          <a:p>
            <a:r>
              <a:rPr lang="en-US" dirty="0" smtClean="0"/>
              <a:t>Apr 2013: Clemson U submits “Condo of Condos” proposal, including ACI-REFs and networking hardware:</a:t>
            </a:r>
          </a:p>
          <a:p>
            <a:pPr marL="0" indent="0">
              <a:buNone/>
            </a:pPr>
            <a:r>
              <a:rPr lang="en-US" dirty="0"/>
              <a:t>	</a:t>
            </a:r>
            <a:r>
              <a:rPr lang="en-US" dirty="0" smtClean="0"/>
              <a:t>13 institutions, 4 years, $33M+</a:t>
            </a:r>
          </a:p>
          <a:p>
            <a:r>
              <a:rPr lang="en-US" dirty="0"/>
              <a:t>March </a:t>
            </a:r>
            <a:r>
              <a:rPr lang="en-US" dirty="0" smtClean="0"/>
              <a:t>2015: </a:t>
            </a:r>
            <a:r>
              <a:rPr lang="en-US" dirty="0"/>
              <a:t>Proposal partially funded, ACI-REFs only:</a:t>
            </a:r>
          </a:p>
          <a:p>
            <a:pPr marL="0" indent="0">
              <a:buNone/>
            </a:pPr>
            <a:r>
              <a:rPr lang="en-US" dirty="0"/>
              <a:t>	6 </a:t>
            </a:r>
            <a:r>
              <a:rPr lang="en-US" dirty="0" smtClean="0"/>
              <a:t>institutions (not OU), </a:t>
            </a:r>
            <a:r>
              <a:rPr lang="en-US" dirty="0"/>
              <a:t>2 years, $5.3M</a:t>
            </a:r>
          </a:p>
          <a:p>
            <a:r>
              <a:rPr lang="en-US" dirty="0" smtClean="0"/>
              <a:t>Apr </a:t>
            </a:r>
            <a:r>
              <a:rPr lang="en-US" dirty="0" smtClean="0"/>
              <a:t>2015: </a:t>
            </a:r>
            <a:r>
              <a:rPr lang="en-US" dirty="0" smtClean="0"/>
              <a:t>OU submits ACI-REF CC*IIE proposal.</a:t>
            </a:r>
          </a:p>
          <a:p>
            <a:r>
              <a:rPr lang="en-US" dirty="0" smtClean="0"/>
              <a:t>Sep </a:t>
            </a:r>
            <a:r>
              <a:rPr lang="en-US" dirty="0" smtClean="0"/>
              <a:t>2015: </a:t>
            </a:r>
            <a:r>
              <a:rPr lang="en-US" dirty="0" smtClean="0"/>
              <a:t>NSF announces OU ACI-REF grant.</a:t>
            </a:r>
          </a:p>
          <a:p>
            <a:pPr lvl="1"/>
            <a:r>
              <a:rPr lang="en-US" dirty="0" smtClean="0"/>
              <a:t>2 years of 1.0 FTE</a:t>
            </a:r>
            <a:r>
              <a:rPr lang="en-US" dirty="0"/>
              <a:t> </a:t>
            </a:r>
            <a:r>
              <a:rPr lang="en-US" dirty="0" smtClean="0"/>
              <a:t>(Oct </a:t>
            </a:r>
            <a:r>
              <a:rPr lang="en-US" dirty="0" smtClean="0"/>
              <a:t>2016 </a:t>
            </a:r>
            <a:r>
              <a:rPr lang="en-US" dirty="0" smtClean="0"/>
              <a:t>– Sep 2016)</a:t>
            </a:r>
          </a:p>
          <a:p>
            <a:pPr lvl="1"/>
            <a:r>
              <a:rPr lang="en-US" dirty="0" smtClean="0"/>
              <a:t>2 summer workshops </a:t>
            </a:r>
            <a:r>
              <a:rPr lang="en-US" dirty="0" smtClean="0"/>
              <a:t>(2016, </a:t>
            </a:r>
            <a:r>
              <a:rPr lang="en-US" dirty="0" smtClean="0"/>
              <a:t>2016) on how to be an ACI-REF</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Tree>
    <p:extLst>
      <p:ext uri="{BB962C8B-B14F-4D97-AF65-F5344CB8AC3E}">
        <p14:creationId xmlns:p14="http://schemas.microsoft.com/office/powerpoint/2010/main" val="315713823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ACI-REF?</a:t>
            </a:r>
            <a:endParaRPr lang="en-US" dirty="0"/>
          </a:p>
        </p:txBody>
      </p:sp>
      <p:sp>
        <p:nvSpPr>
          <p:cNvPr id="3" name="Content Placeholder 2"/>
          <p:cNvSpPr>
            <a:spLocks noGrp="1"/>
          </p:cNvSpPr>
          <p:nvPr>
            <p:ph idx="1"/>
          </p:nvPr>
        </p:nvSpPr>
        <p:spPr/>
        <p:txBody>
          <a:bodyPr/>
          <a:lstStyle/>
          <a:p>
            <a:r>
              <a:rPr lang="en-US" dirty="0" smtClean="0"/>
              <a:t>An Advanced Cyberinfrastructure – Research &amp; Education Facilitator (ACI-REF) works directly with research teams to adopt advance cyberinfrastructure into their research and education.</a:t>
            </a:r>
          </a:p>
          <a:p>
            <a:r>
              <a:rPr lang="en-US" dirty="0" smtClean="0"/>
              <a:t>OSCER personnel have been providing a low-intensity version of this service since the beginning.</a:t>
            </a:r>
          </a:p>
          <a:p>
            <a:r>
              <a:rPr lang="en-US" dirty="0" smtClean="0"/>
              <a:t>OU Informatics personnel have been providing a high intensity version since fall 2010.</a:t>
            </a:r>
          </a:p>
          <a:p>
            <a:r>
              <a:rPr lang="en-US" dirty="0" smtClean="0"/>
              <a:t>OU’s ACI-REF FTE focuses on high end networking, especially SDN via OFFN.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Tree>
    <p:extLst>
      <p:ext uri="{BB962C8B-B14F-4D97-AF65-F5344CB8AC3E}">
        <p14:creationId xmlns:p14="http://schemas.microsoft.com/office/powerpoint/2010/main" val="280241692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#1</a:t>
            </a:r>
            <a:endParaRPr lang="en-US" dirty="0"/>
          </a:p>
        </p:txBody>
      </p:sp>
      <p:sp>
        <p:nvSpPr>
          <p:cNvPr id="3" name="Content Placeholder 2"/>
          <p:cNvSpPr>
            <a:spLocks noGrp="1"/>
          </p:cNvSpPr>
          <p:nvPr>
            <p:ph idx="1"/>
          </p:nvPr>
        </p:nvSpPr>
        <p:spPr/>
        <p:txBody>
          <a:bodyPr/>
          <a:lstStyle/>
          <a:p>
            <a:r>
              <a:rPr lang="en-US" u="sng" dirty="0" smtClean="0"/>
              <a:t>Data-Intensive </a:t>
            </a:r>
            <a:r>
              <a:rPr lang="en-US" u="sng" dirty="0"/>
              <a:t>Research Facilitation</a:t>
            </a:r>
            <a:r>
              <a:rPr lang="en-US" dirty="0"/>
              <a:t>: Via Software Defined Networking (SDN) across OFFN</a:t>
            </a:r>
            <a:r>
              <a:rPr lang="en-US" dirty="0" smtClean="0"/>
              <a:t>, facilitate </a:t>
            </a:r>
            <a:r>
              <a:rPr lang="en-US" dirty="0"/>
              <a:t>end-to-end management, by researchers, of high bandwidth/high performance data </a:t>
            </a:r>
            <a:r>
              <a:rPr lang="en-US" dirty="0" smtClean="0"/>
              <a:t>flows through </a:t>
            </a:r>
            <a:r>
              <a:rPr lang="en-US" dirty="0"/>
              <a:t>a distributed hierarchy of open standards tools, providing researchers with a new layer </a:t>
            </a:r>
            <a:r>
              <a:rPr lang="en-US" dirty="0" smtClean="0"/>
              <a:t>of transparency </a:t>
            </a:r>
            <a:r>
              <a:rPr lang="en-US" dirty="0"/>
              <a:t>into network transport at OU, among OneOCII institutions, and with ACI-REF members.</a:t>
            </a:r>
          </a:p>
          <a:p>
            <a:r>
              <a:rPr lang="en-US" u="sng" dirty="0" smtClean="0"/>
              <a:t>Oklahoma </a:t>
            </a:r>
            <a:r>
              <a:rPr lang="en-US" u="sng" dirty="0"/>
              <a:t>ACI-REF project</a:t>
            </a:r>
            <a:r>
              <a:rPr lang="en-US" dirty="0"/>
              <a:t>: Lead and facilitate adoption of the ACI-REF approach across Oklahoma</a:t>
            </a:r>
            <a:r>
              <a:rPr lang="en-US" dirty="0" smtClean="0"/>
              <a:t>, leveraging </a:t>
            </a:r>
            <a:r>
              <a:rPr lang="en-US" dirty="0"/>
              <a:t>extant and emerging capabilities within OneOCII</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Tree>
    <p:extLst>
      <p:ext uri="{BB962C8B-B14F-4D97-AF65-F5344CB8AC3E}">
        <p14:creationId xmlns:p14="http://schemas.microsoft.com/office/powerpoint/2010/main" val="174314615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#2</a:t>
            </a:r>
            <a:endParaRPr lang="en-US" dirty="0"/>
          </a:p>
        </p:txBody>
      </p:sp>
      <p:sp>
        <p:nvSpPr>
          <p:cNvPr id="3" name="Content Placeholder 2"/>
          <p:cNvSpPr>
            <a:spLocks noGrp="1"/>
          </p:cNvSpPr>
          <p:nvPr>
            <p:ph idx="1"/>
          </p:nvPr>
        </p:nvSpPr>
        <p:spPr/>
        <p:txBody>
          <a:bodyPr/>
          <a:lstStyle/>
          <a:p>
            <a:r>
              <a:rPr lang="en-US" u="sng" dirty="0" smtClean="0"/>
              <a:t>National </a:t>
            </a:r>
            <a:r>
              <a:rPr lang="en-US" u="sng" dirty="0"/>
              <a:t>training regime</a:t>
            </a:r>
            <a:r>
              <a:rPr lang="en-US" dirty="0"/>
              <a:t>: Provide a “virtual residency” program for Campus CI Engineers and </a:t>
            </a:r>
            <a:r>
              <a:rPr lang="en-US" dirty="0" smtClean="0"/>
              <a:t>other ACI-REFs</a:t>
            </a:r>
            <a:r>
              <a:rPr lang="en-US" dirty="0"/>
              <a:t>, open to not only CC*IIE awardees and ACI-REF members but any institution that needs.</a:t>
            </a:r>
          </a:p>
          <a:p>
            <a:r>
              <a:rPr lang="en-US" u="sng" dirty="0" smtClean="0"/>
              <a:t>Research </a:t>
            </a:r>
            <a:r>
              <a:rPr lang="en-US" u="sng" dirty="0"/>
              <a:t>Experiences for Undergraduates </a:t>
            </a:r>
            <a:r>
              <a:rPr lang="en-US" dirty="0"/>
              <a:t>(REU) Sites/Supplements: Foster undergraduate research </a:t>
            </a:r>
            <a:r>
              <a:rPr lang="en-US" dirty="0" smtClean="0"/>
              <a:t>at OU </a:t>
            </a:r>
            <a:r>
              <a:rPr lang="en-US" dirty="0"/>
              <a:t>via a culture of integrating REU sites and supplements into </a:t>
            </a:r>
            <a:r>
              <a:rPr lang="en-US" dirty="0" smtClean="0"/>
              <a:t>STEM </a:t>
            </a:r>
            <a:r>
              <a:rPr lang="en-US" dirty="0"/>
              <a:t>research, including by all research themes on </a:t>
            </a:r>
            <a:r>
              <a:rPr lang="en-US" dirty="0" smtClean="0"/>
              <a:t>the ACI-REF grant.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Tree>
    <p:extLst>
      <p:ext uri="{BB962C8B-B14F-4D97-AF65-F5344CB8AC3E}">
        <p14:creationId xmlns:p14="http://schemas.microsoft.com/office/powerpoint/2010/main" val="282420230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1</a:t>
            </a:r>
            <a:endParaRPr lang="en-US" dirty="0"/>
          </a:p>
        </p:txBody>
      </p:sp>
      <p:sp>
        <p:nvSpPr>
          <p:cNvPr id="3" name="Content Placeholder 2"/>
          <p:cNvSpPr>
            <a:spLocks noGrp="1"/>
          </p:cNvSpPr>
          <p:nvPr>
            <p:ph idx="1"/>
          </p:nvPr>
        </p:nvSpPr>
        <p:spPr/>
        <p:txBody>
          <a:bodyPr/>
          <a:lstStyle/>
          <a:p>
            <a:pPr>
              <a:spcBef>
                <a:spcPts val="0"/>
              </a:spcBef>
            </a:pPr>
            <a:r>
              <a:rPr lang="en-US" dirty="0" smtClean="0"/>
              <a:t>High Energy Physics</a:t>
            </a:r>
          </a:p>
          <a:p>
            <a:pPr lvl="1">
              <a:spcBef>
                <a:spcPts val="0"/>
              </a:spcBef>
            </a:pPr>
            <a:r>
              <a:rPr lang="en-US" sz="2000" dirty="0" smtClean="0"/>
              <a:t>also on </a:t>
            </a:r>
            <a:r>
              <a:rPr lang="en-US" sz="2000" dirty="0" err="1" smtClean="0"/>
              <a:t>on</a:t>
            </a:r>
            <a:r>
              <a:rPr lang="en-US" sz="2000" dirty="0" smtClean="0"/>
              <a:t> DOE EPSCoR, C2, PetaStore, OFFN</a:t>
            </a:r>
          </a:p>
          <a:p>
            <a:pPr lvl="1">
              <a:spcBef>
                <a:spcPts val="0"/>
              </a:spcBef>
            </a:pPr>
            <a:r>
              <a:rPr lang="en-US" sz="2000" dirty="0" smtClean="0"/>
              <a:t>8 Gbps</a:t>
            </a:r>
          </a:p>
          <a:p>
            <a:pPr lvl="1">
              <a:spcBef>
                <a:spcPts val="0"/>
              </a:spcBef>
            </a:pPr>
            <a:r>
              <a:rPr lang="en-US" sz="2000" dirty="0" smtClean="0"/>
              <a:t>$1.7M current, $1M pending/planned</a:t>
            </a:r>
          </a:p>
          <a:p>
            <a:pPr lvl="1">
              <a:spcBef>
                <a:spcPts val="0"/>
              </a:spcBef>
            </a:pPr>
            <a:r>
              <a:rPr lang="en-US" sz="2000" dirty="0" smtClean="0"/>
              <a:t>7 faculty, 2 staff, 4 postdocs, 9 grad students</a:t>
            </a:r>
          </a:p>
          <a:p>
            <a:pPr>
              <a:spcBef>
                <a:spcPts val="0"/>
              </a:spcBef>
            </a:pPr>
            <a:r>
              <a:rPr lang="en-US" dirty="0" smtClean="0"/>
              <a:t>Spring </a:t>
            </a:r>
            <a:r>
              <a:rPr lang="en-US" dirty="0" err="1" smtClean="0"/>
              <a:t>Realtime</a:t>
            </a:r>
            <a:r>
              <a:rPr lang="en-US" dirty="0" smtClean="0"/>
              <a:t> Storm Forecasting Experiment (CAPS)</a:t>
            </a:r>
          </a:p>
          <a:p>
            <a:pPr lvl="1">
              <a:spcBef>
                <a:spcPts val="0"/>
              </a:spcBef>
            </a:pPr>
            <a:r>
              <a:rPr lang="en-US" sz="2000" dirty="0" smtClean="0"/>
              <a:t>also on C2, PetaStore, OFFN</a:t>
            </a:r>
          </a:p>
          <a:p>
            <a:pPr lvl="1">
              <a:spcBef>
                <a:spcPts val="0"/>
              </a:spcBef>
            </a:pPr>
            <a:r>
              <a:rPr lang="en-US" sz="2000" dirty="0" smtClean="0"/>
              <a:t>12 Gbps</a:t>
            </a:r>
          </a:p>
          <a:p>
            <a:pPr lvl="1">
              <a:spcBef>
                <a:spcPts val="0"/>
              </a:spcBef>
            </a:pPr>
            <a:r>
              <a:rPr lang="en-US" sz="2000" dirty="0" smtClean="0"/>
              <a:t>$2.5M current, $1M pending/planned</a:t>
            </a:r>
          </a:p>
          <a:p>
            <a:pPr lvl="1">
              <a:spcBef>
                <a:spcPts val="0"/>
              </a:spcBef>
            </a:pPr>
            <a:r>
              <a:rPr lang="en-US" sz="2000" dirty="0" smtClean="0"/>
              <a:t>6 faculty, 10 staff, 20 grad students</a:t>
            </a:r>
          </a:p>
          <a:p>
            <a:pPr>
              <a:spcBef>
                <a:spcPts val="0"/>
              </a:spcBef>
            </a:pPr>
            <a:r>
              <a:rPr lang="en-US" dirty="0" smtClean="0"/>
              <a:t>Weather Radar (ARRC)</a:t>
            </a:r>
          </a:p>
          <a:p>
            <a:pPr lvl="1">
              <a:spcBef>
                <a:spcPts val="0"/>
              </a:spcBef>
            </a:pPr>
            <a:r>
              <a:rPr lang="en-US" sz="2000" dirty="0" smtClean="0"/>
              <a:t>also on PetaStore, OFFN</a:t>
            </a:r>
          </a:p>
          <a:p>
            <a:pPr lvl="1">
              <a:spcBef>
                <a:spcPts val="0"/>
              </a:spcBef>
            </a:pPr>
            <a:r>
              <a:rPr lang="en-US" sz="2000" dirty="0" smtClean="0"/>
              <a:t>1.9 Gbps</a:t>
            </a:r>
          </a:p>
          <a:p>
            <a:pPr lvl="1">
              <a:spcBef>
                <a:spcPts val="0"/>
              </a:spcBef>
            </a:pPr>
            <a:r>
              <a:rPr lang="en-US" sz="2000" dirty="0" smtClean="0"/>
              <a:t>$10M current, $30M pending/planned</a:t>
            </a:r>
          </a:p>
          <a:p>
            <a:pPr lvl="1">
              <a:spcBef>
                <a:spcPts val="0"/>
              </a:spcBef>
            </a:pPr>
            <a:r>
              <a:rPr lang="en-US" sz="2000" dirty="0" smtClean="0"/>
              <a:t>16 faculty, 7 staff, 16 postdocs, ~60 grad students, ~10 undergrads </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extLst>
      <p:ext uri="{BB962C8B-B14F-4D97-AF65-F5344CB8AC3E}">
        <p14:creationId xmlns:p14="http://schemas.microsoft.com/office/powerpoint/2010/main" val="26995912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2</a:t>
            </a:r>
            <a:endParaRPr lang="en-US" dirty="0"/>
          </a:p>
        </p:txBody>
      </p:sp>
      <p:sp>
        <p:nvSpPr>
          <p:cNvPr id="3" name="Content Placeholder 2"/>
          <p:cNvSpPr>
            <a:spLocks noGrp="1"/>
          </p:cNvSpPr>
          <p:nvPr>
            <p:ph idx="1"/>
          </p:nvPr>
        </p:nvSpPr>
        <p:spPr/>
        <p:txBody>
          <a:bodyPr/>
          <a:lstStyle/>
          <a:p>
            <a:pPr>
              <a:spcBef>
                <a:spcPts val="0"/>
              </a:spcBef>
            </a:pPr>
            <a:r>
              <a:rPr lang="en-US" dirty="0" smtClean="0"/>
              <a:t>Tornado Models (IDEA)</a:t>
            </a:r>
          </a:p>
          <a:p>
            <a:pPr lvl="1">
              <a:spcBef>
                <a:spcPts val="0"/>
              </a:spcBef>
            </a:pPr>
            <a:r>
              <a:rPr lang="en-US" sz="2000" dirty="0" smtClean="0"/>
              <a:t>also on EPSCoR RII Track-2, PetaStore, OFFN</a:t>
            </a:r>
          </a:p>
          <a:p>
            <a:pPr lvl="1">
              <a:spcBef>
                <a:spcPts val="0"/>
              </a:spcBef>
            </a:pPr>
            <a:r>
              <a:rPr lang="en-US" sz="2000" dirty="0" smtClean="0"/>
              <a:t>0.6 Gbps</a:t>
            </a:r>
          </a:p>
          <a:p>
            <a:pPr lvl="1">
              <a:spcBef>
                <a:spcPts val="0"/>
              </a:spcBef>
            </a:pPr>
            <a:r>
              <a:rPr lang="en-US" sz="2000" dirty="0" smtClean="0"/>
              <a:t>$600K current, $500K pending/planned</a:t>
            </a:r>
          </a:p>
          <a:p>
            <a:pPr>
              <a:spcBef>
                <a:spcPts val="0"/>
              </a:spcBef>
            </a:pPr>
            <a:r>
              <a:rPr lang="en-US" dirty="0" smtClean="0"/>
              <a:t>Warn on Forecast (CIMMS): NEW!</a:t>
            </a:r>
          </a:p>
          <a:p>
            <a:pPr lvl="1">
              <a:spcBef>
                <a:spcPts val="0"/>
              </a:spcBef>
            </a:pPr>
            <a:r>
              <a:rPr lang="en-US" sz="2000" dirty="0" smtClean="0"/>
              <a:t>0.5 Gbps</a:t>
            </a:r>
          </a:p>
          <a:p>
            <a:pPr lvl="1">
              <a:spcBef>
                <a:spcPts val="0"/>
              </a:spcBef>
            </a:pPr>
            <a:r>
              <a:rPr lang="en-US" sz="2000" dirty="0" smtClean="0"/>
              <a:t>$677K current</a:t>
            </a:r>
          </a:p>
          <a:p>
            <a:pPr lvl="1">
              <a:spcBef>
                <a:spcPts val="0"/>
              </a:spcBef>
            </a:pPr>
            <a:r>
              <a:rPr lang="en-US" sz="2000" dirty="0" smtClean="0"/>
              <a:t>12 staff, 4 postdocs, 3 grad students</a:t>
            </a:r>
          </a:p>
          <a:p>
            <a:pPr>
              <a:spcBef>
                <a:spcPts val="0"/>
              </a:spcBef>
            </a:pPr>
            <a:r>
              <a:rPr lang="en-US" dirty="0" smtClean="0"/>
              <a:t>Ecological Informatics (EOMF)</a:t>
            </a:r>
          </a:p>
          <a:p>
            <a:pPr lvl="1">
              <a:spcBef>
                <a:spcPts val="0"/>
              </a:spcBef>
            </a:pPr>
            <a:r>
              <a:rPr lang="en-US" sz="2000" dirty="0" smtClean="0"/>
              <a:t>also on EPSCoR RII Track-2, OFFN</a:t>
            </a:r>
          </a:p>
          <a:p>
            <a:pPr lvl="1">
              <a:spcBef>
                <a:spcPts val="0"/>
              </a:spcBef>
            </a:pPr>
            <a:r>
              <a:rPr lang="en-US" sz="2000" dirty="0" smtClean="0"/>
              <a:t>0.2 Gbps</a:t>
            </a:r>
          </a:p>
          <a:p>
            <a:pPr lvl="1">
              <a:spcBef>
                <a:spcPts val="0"/>
              </a:spcBef>
            </a:pPr>
            <a:r>
              <a:rPr lang="en-US" sz="2000" dirty="0" smtClean="0"/>
              <a:t>$5M current, $8M pending/planned</a:t>
            </a:r>
          </a:p>
          <a:p>
            <a:pPr lvl="1">
              <a:spcBef>
                <a:spcPts val="0"/>
              </a:spcBef>
            </a:pPr>
            <a:r>
              <a:rPr lang="en-US" sz="2000" dirty="0" smtClean="0"/>
              <a:t>1 faculty, 3 staff, 3 postdocs, 7 grad students, 1 undergrad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Tree>
    <p:extLst>
      <p:ext uri="{BB962C8B-B14F-4D97-AF65-F5344CB8AC3E}">
        <p14:creationId xmlns:p14="http://schemas.microsoft.com/office/powerpoint/2010/main" val="361304354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3</a:t>
            </a:r>
            <a:endParaRPr lang="en-US" dirty="0"/>
          </a:p>
        </p:txBody>
      </p:sp>
      <p:sp>
        <p:nvSpPr>
          <p:cNvPr id="3" name="Content Placeholder 2"/>
          <p:cNvSpPr>
            <a:spLocks noGrp="1"/>
          </p:cNvSpPr>
          <p:nvPr>
            <p:ph idx="1"/>
          </p:nvPr>
        </p:nvSpPr>
        <p:spPr>
          <a:xfrm>
            <a:off x="228600" y="1371600"/>
            <a:ext cx="8763000" cy="4648200"/>
          </a:xfrm>
        </p:spPr>
        <p:txBody>
          <a:bodyPr/>
          <a:lstStyle/>
          <a:p>
            <a:pPr>
              <a:spcBef>
                <a:spcPts val="0"/>
              </a:spcBef>
            </a:pPr>
            <a:r>
              <a:rPr lang="en-US" dirty="0" smtClean="0"/>
              <a:t>Data Networks (CS)</a:t>
            </a:r>
          </a:p>
          <a:p>
            <a:pPr lvl="1">
              <a:spcBef>
                <a:spcPts val="0"/>
              </a:spcBef>
            </a:pPr>
            <a:r>
              <a:rPr lang="en-US" sz="2000" dirty="0" smtClean="0"/>
              <a:t>also on OFFN</a:t>
            </a:r>
          </a:p>
          <a:p>
            <a:pPr lvl="1">
              <a:spcBef>
                <a:spcPts val="0"/>
              </a:spcBef>
            </a:pPr>
            <a:r>
              <a:rPr lang="en-US" sz="2000" dirty="0" smtClean="0"/>
              <a:t>$720K current</a:t>
            </a:r>
          </a:p>
          <a:p>
            <a:pPr lvl="1">
              <a:spcBef>
                <a:spcPts val="0"/>
              </a:spcBef>
            </a:pPr>
            <a:r>
              <a:rPr lang="en-US" sz="2000" dirty="0" smtClean="0"/>
              <a:t>2 faculty, 3 grad students</a:t>
            </a:r>
          </a:p>
          <a:p>
            <a:pPr>
              <a:spcBef>
                <a:spcPts val="0"/>
              </a:spcBef>
            </a:pPr>
            <a:r>
              <a:rPr lang="en-US" dirty="0" smtClean="0"/>
              <a:t>TOTALS</a:t>
            </a:r>
          </a:p>
          <a:p>
            <a:pPr lvl="1">
              <a:spcBef>
                <a:spcPts val="0"/>
              </a:spcBef>
            </a:pPr>
            <a:r>
              <a:rPr lang="en-US" dirty="0" smtClean="0"/>
              <a:t>23 Gbps</a:t>
            </a:r>
          </a:p>
          <a:p>
            <a:pPr lvl="1">
              <a:spcBef>
                <a:spcPts val="0"/>
              </a:spcBef>
            </a:pPr>
            <a:r>
              <a:rPr lang="en-US" dirty="0" smtClean="0"/>
              <a:t>$21 current, $40M pending/planned</a:t>
            </a:r>
          </a:p>
          <a:p>
            <a:pPr lvl="1">
              <a:spcBef>
                <a:spcPts val="0"/>
              </a:spcBef>
            </a:pPr>
            <a:r>
              <a:rPr lang="en-US" dirty="0" smtClean="0"/>
              <a:t>33 faculty, 34 staff, 27 postdocs, ~108 grad students, ~14 undergrads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Tree>
    <p:extLst>
      <p:ext uri="{BB962C8B-B14F-4D97-AF65-F5344CB8AC3E}">
        <p14:creationId xmlns:p14="http://schemas.microsoft.com/office/powerpoint/2010/main" val="207087207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p:txBody>
          <a:bodyPr/>
          <a:lstStyle/>
          <a:p>
            <a:r>
              <a:rPr lang="en-US" sz="7600" dirty="0" smtClean="0"/>
              <a:t>ACI-REF</a:t>
            </a:r>
            <a:br>
              <a:rPr lang="en-US" sz="7600" dirty="0" smtClean="0"/>
            </a:br>
            <a:r>
              <a:rPr lang="en-US" sz="7600" dirty="0" smtClean="0"/>
              <a:t>Virtual Residency</a:t>
            </a:r>
          </a:p>
        </p:txBody>
      </p:sp>
    </p:spTree>
    <p:extLst>
      <p:ext uri="{BB962C8B-B14F-4D97-AF65-F5344CB8AC3E}">
        <p14:creationId xmlns:p14="http://schemas.microsoft.com/office/powerpoint/2010/main" val="61965829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Comments</a:t>
            </a:r>
            <a:endParaRPr lang="en-US" dirty="0"/>
          </a:p>
        </p:txBody>
      </p:sp>
      <p:sp>
        <p:nvSpPr>
          <p:cNvPr id="3" name="Content Placeholder 2"/>
          <p:cNvSpPr>
            <a:spLocks noGrp="1"/>
          </p:cNvSpPr>
          <p:nvPr>
            <p:ph idx="1"/>
          </p:nvPr>
        </p:nvSpPr>
        <p:spPr/>
        <p:txBody>
          <a:bodyPr/>
          <a:lstStyle/>
          <a:p>
            <a:r>
              <a:rPr lang="en-US" dirty="0" smtClean="0"/>
              <a:t>“</a:t>
            </a:r>
            <a:r>
              <a:rPr lang="en-US" dirty="0"/>
              <a:t>This energetic, detailed and ambitious proposal from </a:t>
            </a:r>
            <a:r>
              <a:rPr lang="en-US" dirty="0" smtClean="0"/>
              <a:t>the University </a:t>
            </a:r>
            <a:r>
              <a:rPr lang="en-US" dirty="0"/>
              <a:t>of Oklahoma deserves the highest priority for </a:t>
            </a:r>
            <a:r>
              <a:rPr lang="en-US" dirty="0" smtClean="0"/>
              <a:t>support. </a:t>
            </a:r>
            <a:r>
              <a:rPr lang="en-US" dirty="0"/>
              <a:t>… There are no major weaknesses </a:t>
            </a:r>
            <a:r>
              <a:rPr lang="en-US" dirty="0" smtClean="0"/>
              <a:t>in the </a:t>
            </a:r>
            <a:r>
              <a:rPr lang="en-US" dirty="0"/>
              <a:t>proposal and many strengths. </a:t>
            </a:r>
            <a:r>
              <a:rPr lang="en-US" dirty="0" smtClean="0"/>
              <a:t>…”</a:t>
            </a:r>
          </a:p>
          <a:p>
            <a:r>
              <a:rPr lang="en-US" dirty="0"/>
              <a:t>“The broader impacts are nicely defined in terms of </a:t>
            </a:r>
            <a:r>
              <a:rPr lang="en-US" dirty="0" smtClean="0"/>
              <a:t>… the </a:t>
            </a:r>
            <a:r>
              <a:rPr lang="en-US" dirty="0"/>
              <a:t>idea of a residency program …. A residency program </a:t>
            </a:r>
            <a:r>
              <a:rPr lang="en-US" dirty="0" smtClean="0"/>
              <a:t>and enhancement </a:t>
            </a:r>
            <a:r>
              <a:rPr lang="en-US" dirty="0"/>
              <a:t>of undergraduate research are strong enhancements </a:t>
            </a:r>
            <a:r>
              <a:rPr lang="en-US" dirty="0" smtClean="0"/>
              <a:t>to the </a:t>
            </a:r>
            <a:r>
              <a:rPr lang="en-US" dirty="0"/>
              <a:t>proposal</a:t>
            </a:r>
            <a:r>
              <a:rPr lang="en-US" dirty="0" smtClean="0"/>
              <a:t>. …”</a:t>
            </a:r>
          </a:p>
          <a:p>
            <a:r>
              <a:rPr lang="en-US" dirty="0"/>
              <a:t>“This is one of the better proposals </a:t>
            </a:r>
            <a:r>
              <a:rPr lang="en-US" dirty="0" smtClean="0"/>
              <a:t>regarding … additional </a:t>
            </a:r>
            <a:r>
              <a:rPr lang="en-US" dirty="0"/>
              <a:t>outreach via </a:t>
            </a:r>
            <a:r>
              <a:rPr lang="en-US" dirty="0" smtClean="0"/>
              <a:t>the budgeted </a:t>
            </a:r>
            <a:r>
              <a:rPr lang="en-US" dirty="0"/>
              <a:t>virtual residency program. </a:t>
            </a:r>
            <a:r>
              <a:rPr lang="en-US" dirty="0" smtClean="0"/>
              <a:t>…”</a:t>
            </a:r>
          </a:p>
          <a:p>
            <a:pPr lvl="1"/>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69</a:t>
            </a:fld>
            <a:endParaRPr lang="en-US"/>
          </a:p>
        </p:txBody>
      </p:sp>
    </p:spTree>
    <p:extLst>
      <p:ext uri="{BB962C8B-B14F-4D97-AF65-F5344CB8AC3E}">
        <p14:creationId xmlns:p14="http://schemas.microsoft.com/office/powerpoint/2010/main" val="34662681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Dan </a:t>
            </a:r>
            <a:r>
              <a:rPr lang="en-US" dirty="0" err="1" smtClean="0"/>
              <a:t>Stanzione</a:t>
            </a:r>
            <a:r>
              <a:rPr lang="en-US" dirty="0" smtClean="0"/>
              <a:t>, Texas Advanced Computing Center, University of Texas at Austin</a:t>
            </a:r>
            <a:endParaRPr lang="en-US" dirty="0" smtClean="0"/>
          </a:p>
          <a:p>
            <a:r>
              <a:rPr lang="en-US" dirty="0" smtClean="0"/>
              <a:t>Suresh </a:t>
            </a:r>
            <a:r>
              <a:rPr lang="en-US" dirty="0" err="1" smtClean="0"/>
              <a:t>Marru</a:t>
            </a:r>
            <a:r>
              <a:rPr lang="en-US" dirty="0" smtClean="0"/>
              <a:t>, Indiana University (lightning talk)</a:t>
            </a:r>
          </a:p>
          <a:p>
            <a:r>
              <a:rPr lang="en-US" dirty="0"/>
              <a:t>Vas </a:t>
            </a:r>
            <a:r>
              <a:rPr lang="en-US" dirty="0" err="1" smtClean="0"/>
              <a:t>Vasiliadis</a:t>
            </a:r>
            <a:r>
              <a:rPr lang="en-US" dirty="0" smtClean="0"/>
              <a:t>, Globus/University of Chicago</a:t>
            </a:r>
            <a:endParaRPr lang="en-US" dirty="0"/>
          </a:p>
          <a:p>
            <a:r>
              <a:rPr lang="en-US" dirty="0" smtClean="0"/>
              <a:t>Stephen </a:t>
            </a:r>
            <a:r>
              <a:rPr lang="en-US" dirty="0" smtClean="0"/>
              <a:t>Wheat, </a:t>
            </a:r>
            <a:r>
              <a:rPr lang="en-US" dirty="0" smtClean="0"/>
              <a:t>Hewlett-Packard Enterprise </a:t>
            </a:r>
            <a:r>
              <a:rPr lang="en-US" dirty="0" smtClean="0"/>
              <a:t>(</a:t>
            </a:r>
            <a:r>
              <a:rPr lang="en-US" dirty="0" smtClean="0"/>
              <a:t>Platinum/Lunch sponsor)</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Virtual Residency: Why?</a:t>
            </a:r>
            <a:endParaRPr lang="en-US" dirty="0"/>
          </a:p>
        </p:txBody>
      </p:sp>
      <p:sp>
        <p:nvSpPr>
          <p:cNvPr id="3" name="Content Placeholder 2"/>
          <p:cNvSpPr>
            <a:spLocks noGrp="1"/>
          </p:cNvSpPr>
          <p:nvPr>
            <p:ph idx="1"/>
          </p:nvPr>
        </p:nvSpPr>
        <p:spPr/>
        <p:txBody>
          <a:bodyPr/>
          <a:lstStyle/>
          <a:p>
            <a:r>
              <a:rPr lang="en-US" dirty="0" smtClean="0"/>
              <a:t>CI Facilitators have strong experience within their discipline (often non-CS).</a:t>
            </a:r>
          </a:p>
          <a:p>
            <a:r>
              <a:rPr lang="en-US" dirty="0" smtClean="0"/>
              <a:t>Most CI Facilitators and CI Engineers haven’t been faculty.</a:t>
            </a:r>
          </a:p>
          <a:p>
            <a:r>
              <a:rPr lang="en-US" dirty="0" smtClean="0"/>
              <a:t>Sometimes little or no research experience (especially for SDN-focused CI Engineers).</a:t>
            </a:r>
          </a:p>
          <a:p>
            <a:r>
              <a:rPr lang="en-US" dirty="0" smtClean="0"/>
              <a:t>Even if strong research background, typically little or no experience with research outside their own discipline.</a:t>
            </a:r>
          </a:p>
          <a:p>
            <a:r>
              <a:rPr lang="en-US" dirty="0" smtClean="0"/>
              <a:t>When we started the Virtual Residency in 2015, there were no local, regional or national programs to teach people   how to be an ACI-REF.</a:t>
            </a:r>
          </a:p>
          <a:p>
            <a:r>
              <a:rPr lang="en-US" dirty="0" smtClean="0"/>
              <a:t>In the olden days, you could take your time learning how to do this -- but not anymore ….</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93145098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Interest</a:t>
            </a:r>
            <a:endParaRPr lang="en-US" dirty="0"/>
          </a:p>
        </p:txBody>
      </p:sp>
      <p:sp>
        <p:nvSpPr>
          <p:cNvPr id="3" name="Content Placeholder 2"/>
          <p:cNvSpPr>
            <a:spLocks noGrp="1"/>
          </p:cNvSpPr>
          <p:nvPr>
            <p:ph idx="1"/>
          </p:nvPr>
        </p:nvSpPr>
        <p:spPr>
          <a:xfrm>
            <a:off x="609600" y="1257943"/>
            <a:ext cx="7924800" cy="4648200"/>
          </a:xfrm>
        </p:spPr>
        <p:txBody>
          <a:bodyPr/>
          <a:lstStyle/>
          <a:p>
            <a:pPr>
              <a:spcBef>
                <a:spcPts val="0"/>
              </a:spcBef>
            </a:pPr>
            <a:r>
              <a:rPr lang="en-US" b="1" u="sng" dirty="0" smtClean="0"/>
              <a:t>Proposal</a:t>
            </a:r>
          </a:p>
          <a:p>
            <a:pPr lvl="1">
              <a:spcBef>
                <a:spcPts val="0"/>
              </a:spcBef>
            </a:pPr>
            <a:r>
              <a:rPr lang="en-US" dirty="0" smtClean="0"/>
              <a:t>Polled CC-NIE awardees, MRI CI awardees,               Minority Serving Institutions.</a:t>
            </a:r>
            <a:endParaRPr lang="en-US" dirty="0"/>
          </a:p>
          <a:p>
            <a:pPr lvl="1">
              <a:spcBef>
                <a:spcPts val="0"/>
              </a:spcBef>
            </a:pPr>
            <a:r>
              <a:rPr lang="en-US" dirty="0" smtClean="0"/>
              <a:t>Interest expressed from 33 institutions in 23 states &amp; territories expressed interest, including 3 MSIs and               19 institutions in 13 EPSCoR jurisdictions, and                            7 non-PhD-granting institutions.</a:t>
            </a:r>
          </a:p>
          <a:p>
            <a:pPr>
              <a:spcBef>
                <a:spcPts val="0"/>
              </a:spcBef>
            </a:pPr>
            <a:r>
              <a:rPr lang="en-US" b="1" u="sng" dirty="0" smtClean="0"/>
              <a:t>Applications</a:t>
            </a:r>
            <a:endParaRPr lang="en-US" dirty="0"/>
          </a:p>
          <a:p>
            <a:pPr lvl="1">
              <a:spcBef>
                <a:spcPts val="0"/>
              </a:spcBef>
            </a:pPr>
            <a:r>
              <a:rPr lang="en-US" dirty="0" smtClean="0"/>
              <a:t>2015: over 60 applicants from </a:t>
            </a:r>
            <a:r>
              <a:rPr lang="en-US" dirty="0"/>
              <a:t>49 institutions </a:t>
            </a:r>
            <a:r>
              <a:rPr lang="en-US" dirty="0" smtClean="0"/>
              <a:t>in over </a:t>
            </a:r>
            <a:r>
              <a:rPr lang="en-US" dirty="0"/>
              <a:t>30 states and </a:t>
            </a:r>
            <a:r>
              <a:rPr lang="en-US" dirty="0" smtClean="0"/>
              <a:t>territories.</a:t>
            </a:r>
          </a:p>
          <a:p>
            <a:pPr lvl="1">
              <a:spcBef>
                <a:spcPts val="0"/>
              </a:spcBef>
            </a:pPr>
            <a:r>
              <a:rPr lang="en-US" dirty="0" smtClean="0"/>
              <a:t>2016: 90 </a:t>
            </a:r>
            <a:r>
              <a:rPr lang="en-US" dirty="0"/>
              <a:t>applicants </a:t>
            </a:r>
            <a:r>
              <a:rPr lang="en-US" dirty="0" smtClean="0"/>
              <a:t>from 63 </a:t>
            </a:r>
            <a:r>
              <a:rPr lang="en-US" dirty="0"/>
              <a:t>institutions in 34 US states plus </a:t>
            </a:r>
            <a:r>
              <a:rPr lang="en-US" dirty="0" smtClean="0"/>
              <a:t> 3 </a:t>
            </a:r>
            <a:r>
              <a:rPr lang="en-US" dirty="0"/>
              <a:t>other </a:t>
            </a:r>
            <a:r>
              <a:rPr lang="en-US" dirty="0" smtClean="0"/>
              <a:t>countries (Canada, India, Nigeria).</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extLst>
      <p:ext uri="{BB962C8B-B14F-4D97-AF65-F5344CB8AC3E}">
        <p14:creationId xmlns:p14="http://schemas.microsoft.com/office/powerpoint/2010/main" val="114480493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Interest (cont’d)</a:t>
            </a:r>
            <a:endParaRPr lang="en-US" dirty="0"/>
          </a:p>
        </p:txBody>
      </p:sp>
      <p:sp>
        <p:nvSpPr>
          <p:cNvPr id="3" name="Content Placeholder 2"/>
          <p:cNvSpPr>
            <a:spLocks noGrp="1"/>
          </p:cNvSpPr>
          <p:nvPr>
            <p:ph idx="1"/>
          </p:nvPr>
        </p:nvSpPr>
        <p:spPr>
          <a:xfrm>
            <a:off x="609600" y="1330656"/>
            <a:ext cx="7924800" cy="4648200"/>
          </a:xfrm>
        </p:spPr>
        <p:txBody>
          <a:bodyPr/>
          <a:lstStyle/>
          <a:p>
            <a:r>
              <a:rPr lang="en-US" b="1" u="sng" dirty="0" smtClean="0"/>
              <a:t>Participants: 128 total</a:t>
            </a:r>
            <a:endParaRPr lang="en-US" dirty="0"/>
          </a:p>
          <a:p>
            <a:pPr lvl="1"/>
            <a:r>
              <a:rPr lang="en-US" dirty="0" smtClean="0"/>
              <a:t>2015: 50 </a:t>
            </a:r>
            <a:r>
              <a:rPr lang="en-US" dirty="0"/>
              <a:t>total from </a:t>
            </a:r>
            <a:r>
              <a:rPr lang="en-US" dirty="0" smtClean="0"/>
              <a:t>38 </a:t>
            </a:r>
            <a:r>
              <a:rPr lang="en-US" dirty="0"/>
              <a:t>institutions in 26 states and territories (28 onsite and 22 offsite via videoconferencing), </a:t>
            </a:r>
            <a:r>
              <a:rPr lang="en-US" dirty="0" smtClean="0"/>
              <a:t>including:</a:t>
            </a:r>
          </a:p>
          <a:p>
            <a:pPr lvl="2"/>
            <a:r>
              <a:rPr lang="en-US" dirty="0" smtClean="0"/>
              <a:t>21 </a:t>
            </a:r>
            <a:r>
              <a:rPr lang="en-US" dirty="0"/>
              <a:t>institutions in 12 EPSCoR </a:t>
            </a:r>
            <a:r>
              <a:rPr lang="en-US" dirty="0" smtClean="0"/>
              <a:t>jurisdictions;</a:t>
            </a:r>
          </a:p>
          <a:p>
            <a:pPr lvl="2"/>
            <a:r>
              <a:rPr lang="en-US" dirty="0" smtClean="0"/>
              <a:t>5 </a:t>
            </a:r>
            <a:r>
              <a:rPr lang="en-US" dirty="0"/>
              <a:t>Minority Serving </a:t>
            </a:r>
            <a:r>
              <a:rPr lang="en-US" dirty="0" smtClean="0"/>
              <a:t>Institutions;</a:t>
            </a:r>
          </a:p>
          <a:p>
            <a:pPr lvl="2"/>
            <a:r>
              <a:rPr lang="en-US" dirty="0" smtClean="0"/>
              <a:t>5 </a:t>
            </a:r>
            <a:r>
              <a:rPr lang="en-US" dirty="0"/>
              <a:t>non-PhD-granting institutions</a:t>
            </a:r>
            <a:r>
              <a:rPr lang="en-US" dirty="0" smtClean="0"/>
              <a:t>.</a:t>
            </a:r>
          </a:p>
          <a:p>
            <a:pPr lvl="1"/>
            <a:r>
              <a:rPr lang="en-US" dirty="0" smtClean="0"/>
              <a:t>2016: </a:t>
            </a:r>
            <a:r>
              <a:rPr lang="en-US" dirty="0" smtClean="0"/>
              <a:t>99 total from 68 institutions in 33 states plus Canada and Nigeria  (43 onsite, 56 offsite), including:</a:t>
            </a:r>
            <a:endParaRPr lang="en-US" dirty="0"/>
          </a:p>
          <a:p>
            <a:pPr lvl="2"/>
            <a:r>
              <a:rPr lang="en-US" dirty="0" smtClean="0"/>
              <a:t>27 attendees from 20 institutions in 13 EPSCoR jurisdictions;</a:t>
            </a:r>
          </a:p>
          <a:p>
            <a:pPr lvl="2"/>
            <a:r>
              <a:rPr lang="en-US" dirty="0" smtClean="0"/>
              <a:t>10 Minority Serving Institutions;</a:t>
            </a:r>
          </a:p>
          <a:p>
            <a:pPr lvl="2"/>
            <a:r>
              <a:rPr lang="en-US" dirty="0" smtClean="0"/>
              <a:t>13 non-PhD-granting institutions.</a:t>
            </a:r>
            <a:endParaRPr lang="en-US" dirty="0" smtClean="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146863750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What Did We Want to Teach?</a:t>
            </a:r>
            <a:endParaRPr lang="en-US" sz="3900" dirty="0"/>
          </a:p>
        </p:txBody>
      </p:sp>
      <p:sp>
        <p:nvSpPr>
          <p:cNvPr id="3" name="Content Placeholder 2"/>
          <p:cNvSpPr>
            <a:spLocks noGrp="1"/>
          </p:cNvSpPr>
          <p:nvPr>
            <p:ph idx="1"/>
          </p:nvPr>
        </p:nvSpPr>
        <p:spPr/>
        <p:txBody>
          <a:bodyPr/>
          <a:lstStyle/>
          <a:p>
            <a:r>
              <a:rPr lang="en-US" dirty="0" smtClean="0"/>
              <a:t>Teach how to work with researchers who are using CI.</a:t>
            </a:r>
          </a:p>
          <a:p>
            <a:pPr lvl="1"/>
            <a:r>
              <a:rPr lang="en-US" dirty="0" smtClean="0"/>
              <a:t>Teach how to talk to them.</a:t>
            </a:r>
          </a:p>
          <a:p>
            <a:pPr lvl="1"/>
            <a:r>
              <a:rPr lang="en-US" dirty="0" smtClean="0"/>
              <a:t>Teach how to help them.</a:t>
            </a:r>
          </a:p>
          <a:p>
            <a:r>
              <a:rPr lang="en-US" dirty="0" smtClean="0"/>
              <a:t>Teach how to contribute to, and ultimately to lead, grant proposals.</a:t>
            </a:r>
          </a:p>
          <a:p>
            <a:pPr lvl="1"/>
            <a:r>
              <a:rPr lang="en-US" dirty="0" smtClean="0"/>
              <a:t>Some of them already knew how to do this, so their job was to help us help the rest.</a:t>
            </a:r>
          </a:p>
          <a:p>
            <a:r>
              <a:rPr lang="en-US" dirty="0" smtClean="0"/>
              <a:t>Science DMZ Track</a:t>
            </a:r>
          </a:p>
          <a:p>
            <a:pPr lvl="1"/>
            <a:r>
              <a:rPr lang="en-US" dirty="0" smtClean="0"/>
              <a:t>Teach how to manage a Science DMZ.</a:t>
            </a:r>
          </a:p>
          <a:p>
            <a:r>
              <a:rPr lang="en-US" dirty="0" smtClean="0"/>
              <a:t>Computational Science &amp; Engineering Track</a:t>
            </a:r>
          </a:p>
          <a:p>
            <a:pPr lvl="1"/>
            <a:r>
              <a:rPr lang="en-US" dirty="0" smtClean="0"/>
              <a:t>Get some practice working with researchers.</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369717831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Weren’t We Trying to Do?</a:t>
            </a:r>
            <a:endParaRPr lang="en-US" dirty="0"/>
          </a:p>
        </p:txBody>
      </p:sp>
      <p:sp>
        <p:nvSpPr>
          <p:cNvPr id="3" name="Content Placeholder 2"/>
          <p:cNvSpPr>
            <a:spLocks noGrp="1"/>
          </p:cNvSpPr>
          <p:nvPr>
            <p:ph idx="1"/>
          </p:nvPr>
        </p:nvSpPr>
        <p:spPr/>
        <p:txBody>
          <a:bodyPr/>
          <a:lstStyle/>
          <a:p>
            <a:r>
              <a:rPr lang="en-US" dirty="0" smtClean="0"/>
              <a:t>On the Computational &amp; Data-enabled Science &amp; Engineering track, we </a:t>
            </a:r>
            <a:r>
              <a:rPr lang="en-US" b="1" u="sng" dirty="0" smtClean="0"/>
              <a:t>WEREN’T</a:t>
            </a:r>
            <a:r>
              <a:rPr lang="en-US" dirty="0" smtClean="0"/>
              <a:t> trying to teach a lot of </a:t>
            </a:r>
            <a:r>
              <a:rPr lang="en-US" strike="sngStrike" dirty="0" smtClean="0"/>
              <a:t>technical content</a:t>
            </a:r>
            <a:r>
              <a:rPr lang="en-US" dirty="0" smtClean="0"/>
              <a:t>.</a:t>
            </a:r>
          </a:p>
          <a:p>
            <a:pPr lvl="1"/>
            <a:r>
              <a:rPr lang="en-US" dirty="0" smtClean="0"/>
              <a:t>People can learn that from other sources.</a:t>
            </a:r>
          </a:p>
          <a:p>
            <a:r>
              <a:rPr lang="en-US" dirty="0" smtClean="0"/>
              <a:t>Instead, our goal was to teach them the </a:t>
            </a:r>
            <a:r>
              <a:rPr lang="en-US" b="1" u="sng" dirty="0" smtClean="0"/>
              <a:t>PROFESSION</a:t>
            </a:r>
            <a:r>
              <a:rPr lang="en-US" dirty="0" smtClean="0"/>
              <a:t> of ACI-REF.</a:t>
            </a:r>
          </a:p>
          <a:p>
            <a:r>
              <a:rPr lang="en-US" dirty="0" smtClean="0"/>
              <a:t>To get them thinking about this, we had each do a 5-minute mini-project/talk on something they were going to do at their home institution, based on what they’d gotten from the workshop.</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47418432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Hidden Agenda?</a:t>
            </a:r>
            <a:endParaRPr lang="en-US" dirty="0"/>
          </a:p>
        </p:txBody>
      </p:sp>
      <p:sp>
        <p:nvSpPr>
          <p:cNvPr id="3" name="Content Placeholder 2"/>
          <p:cNvSpPr>
            <a:spLocks noGrp="1"/>
          </p:cNvSpPr>
          <p:nvPr>
            <p:ph idx="1"/>
          </p:nvPr>
        </p:nvSpPr>
        <p:spPr/>
        <p:txBody>
          <a:bodyPr/>
          <a:lstStyle/>
          <a:p>
            <a:r>
              <a:rPr lang="en-US" dirty="0" smtClean="0"/>
              <a:t>Our real goal was to prepare for an upcoming transition to:</a:t>
            </a:r>
          </a:p>
          <a:p>
            <a:pPr lvl="1"/>
            <a:r>
              <a:rPr lang="en-US" dirty="0"/>
              <a:t>m</a:t>
            </a:r>
            <a:r>
              <a:rPr lang="en-US" dirty="0" smtClean="0"/>
              <a:t>ore need for this kind of skilled workforce, but</a:t>
            </a:r>
          </a:p>
          <a:p>
            <a:pPr lvl="1"/>
            <a:r>
              <a:rPr lang="en-US" dirty="0" smtClean="0"/>
              <a:t>fewer people who know how to do it, with</a:t>
            </a:r>
          </a:p>
          <a:p>
            <a:pPr lvl="1"/>
            <a:r>
              <a:rPr lang="en-US" dirty="0" smtClean="0"/>
              <a:t>no mechanism to prepare a sufficiently large cohort.</a:t>
            </a:r>
          </a:p>
          <a:p>
            <a:r>
              <a:rPr lang="en-US" dirty="0" smtClean="0"/>
              <a:t>Some of the participants already knew how to do this.</a:t>
            </a:r>
          </a:p>
          <a:p>
            <a:pPr lvl="1"/>
            <a:r>
              <a:rPr lang="en-US" dirty="0" smtClean="0"/>
              <a:t>But it took a very long time to learn on their own.</a:t>
            </a:r>
          </a:p>
          <a:p>
            <a:pPr lvl="1"/>
            <a:r>
              <a:rPr lang="en-US" dirty="0" smtClean="0"/>
              <a:t>To keep up with demand, the community needs us to streamline the process so that new ACI-REFs can become fully productive quickly.</a:t>
            </a:r>
          </a:p>
          <a:p>
            <a:r>
              <a:rPr lang="en-US" dirty="0" smtClean="0"/>
              <a:t>Today’s ACI-REFs </a:t>
            </a:r>
            <a:r>
              <a:rPr lang="en-US" dirty="0"/>
              <a:t>are </a:t>
            </a:r>
            <a:r>
              <a:rPr lang="en-US" dirty="0" smtClean="0"/>
              <a:t>tomorrow’s CI leaders.</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401910894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Workshop Agenda 2015</a:t>
            </a:r>
            <a:endParaRPr lang="en-US" dirty="0"/>
          </a:p>
        </p:txBody>
      </p:sp>
      <p:sp>
        <p:nvSpPr>
          <p:cNvPr id="3" name="Content Placeholder 2"/>
          <p:cNvSpPr>
            <a:spLocks noGrp="1"/>
          </p:cNvSpPr>
          <p:nvPr>
            <p:ph sz="half" idx="1"/>
          </p:nvPr>
        </p:nvSpPr>
        <p:spPr>
          <a:xfrm>
            <a:off x="304800" y="1349738"/>
            <a:ext cx="4114800" cy="4265612"/>
          </a:xfrm>
        </p:spPr>
        <p:txBody>
          <a:bodyPr/>
          <a:lstStyle/>
          <a:p>
            <a:pPr>
              <a:spcBef>
                <a:spcPts val="0"/>
              </a:spcBef>
            </a:pPr>
            <a:r>
              <a:rPr lang="en-US" sz="1700" dirty="0"/>
              <a:t>SUNDAY (evening pizza party)</a:t>
            </a:r>
          </a:p>
          <a:p>
            <a:pPr lvl="1">
              <a:spcBef>
                <a:spcPts val="0"/>
              </a:spcBef>
            </a:pPr>
            <a:r>
              <a:rPr lang="en-US" sz="1500" dirty="0" smtClean="0"/>
              <a:t>Welcome </a:t>
            </a:r>
            <a:r>
              <a:rPr lang="en-US" sz="1500" dirty="0"/>
              <a:t>and virtual residency overview</a:t>
            </a:r>
          </a:p>
          <a:p>
            <a:pPr lvl="1">
              <a:spcBef>
                <a:spcPts val="0"/>
              </a:spcBef>
            </a:pPr>
            <a:r>
              <a:rPr lang="en-US" sz="1500" dirty="0" smtClean="0"/>
              <a:t>Introduction </a:t>
            </a:r>
            <a:r>
              <a:rPr lang="en-US" sz="1500" dirty="0"/>
              <a:t>to Research Cyberinfrastructure consulting</a:t>
            </a:r>
          </a:p>
          <a:p>
            <a:pPr lvl="1">
              <a:spcBef>
                <a:spcPts val="0"/>
              </a:spcBef>
            </a:pPr>
            <a:r>
              <a:rPr lang="en-US" sz="1500" dirty="0" smtClean="0"/>
              <a:t>How </a:t>
            </a:r>
            <a:r>
              <a:rPr lang="en-US" sz="1500" dirty="0"/>
              <a:t>to Give a CI </a:t>
            </a:r>
            <a:r>
              <a:rPr lang="en-US" sz="1500" dirty="0" smtClean="0"/>
              <a:t>Tour</a:t>
            </a:r>
          </a:p>
          <a:p>
            <a:pPr>
              <a:spcBef>
                <a:spcPts val="0"/>
              </a:spcBef>
            </a:pPr>
            <a:r>
              <a:rPr lang="en-US" sz="1700" dirty="0" smtClean="0"/>
              <a:t>MONDAY</a:t>
            </a:r>
          </a:p>
          <a:p>
            <a:pPr lvl="1">
              <a:spcBef>
                <a:spcPts val="0"/>
              </a:spcBef>
            </a:pPr>
            <a:r>
              <a:rPr lang="en-US" sz="1500" dirty="0" smtClean="0"/>
              <a:t>Early </a:t>
            </a:r>
            <a:r>
              <a:rPr lang="en-US" sz="1500" dirty="0"/>
              <a:t>AM: Effective Communication: How to Talk to </a:t>
            </a:r>
            <a:r>
              <a:rPr lang="en-US" sz="1500" dirty="0" smtClean="0"/>
              <a:t>Researchers about </a:t>
            </a:r>
            <a:r>
              <a:rPr lang="en-US" sz="1500" dirty="0"/>
              <a:t>Their Research</a:t>
            </a:r>
          </a:p>
          <a:p>
            <a:pPr lvl="1">
              <a:spcBef>
                <a:spcPts val="0"/>
              </a:spcBef>
            </a:pPr>
            <a:r>
              <a:rPr lang="en-US" sz="1500" dirty="0" smtClean="0"/>
              <a:t>Computational </a:t>
            </a:r>
            <a:r>
              <a:rPr lang="en-US" sz="1500" dirty="0"/>
              <a:t>and Data-enabled Science &amp; Engineering </a:t>
            </a:r>
            <a:r>
              <a:rPr lang="en-US" sz="1500" dirty="0" smtClean="0"/>
              <a:t>(CDS&amp;E) Track</a:t>
            </a:r>
            <a:endParaRPr lang="en-US" sz="1500" dirty="0"/>
          </a:p>
          <a:p>
            <a:pPr lvl="2">
              <a:spcBef>
                <a:spcPts val="0"/>
              </a:spcBef>
            </a:pPr>
            <a:r>
              <a:rPr lang="en-US" sz="1300" dirty="0" smtClean="0"/>
              <a:t>Mid </a:t>
            </a:r>
            <a:r>
              <a:rPr lang="en-US" sz="1300" dirty="0"/>
              <a:t>AM: Deploying Community Codes</a:t>
            </a:r>
          </a:p>
          <a:p>
            <a:pPr lvl="2">
              <a:spcBef>
                <a:spcPts val="0"/>
              </a:spcBef>
            </a:pPr>
            <a:r>
              <a:rPr lang="en-US" sz="1300" dirty="0" smtClean="0"/>
              <a:t>Early </a:t>
            </a:r>
            <a:r>
              <a:rPr lang="en-US" sz="1300" dirty="0"/>
              <a:t>PM: Real </a:t>
            </a:r>
            <a:r>
              <a:rPr lang="en-US" sz="1300" dirty="0" smtClean="0"/>
              <a:t>user presents </a:t>
            </a:r>
            <a:r>
              <a:rPr lang="en-US" sz="1300" dirty="0"/>
              <a:t>their CDS&amp;E research</a:t>
            </a:r>
          </a:p>
          <a:p>
            <a:pPr lvl="1">
              <a:spcBef>
                <a:spcPts val="0"/>
              </a:spcBef>
            </a:pPr>
            <a:r>
              <a:rPr lang="en-US" sz="1500" dirty="0" smtClean="0"/>
              <a:t>SCIENCE </a:t>
            </a:r>
            <a:r>
              <a:rPr lang="en-US" sz="1500" dirty="0"/>
              <a:t>DMZ </a:t>
            </a:r>
            <a:r>
              <a:rPr lang="en-US" sz="1500" dirty="0" smtClean="0"/>
              <a:t>Track</a:t>
            </a:r>
            <a:endParaRPr lang="en-US" sz="1500" dirty="0"/>
          </a:p>
          <a:p>
            <a:pPr lvl="2">
              <a:spcBef>
                <a:spcPts val="0"/>
              </a:spcBef>
            </a:pPr>
            <a:r>
              <a:rPr lang="en-US" sz="1300" dirty="0" smtClean="0"/>
              <a:t>Mid </a:t>
            </a:r>
            <a:r>
              <a:rPr lang="en-US" sz="1300" dirty="0"/>
              <a:t>AM: </a:t>
            </a:r>
            <a:r>
              <a:rPr lang="en-US" sz="1300" dirty="0" err="1"/>
              <a:t>OpenFlow</a:t>
            </a:r>
            <a:r>
              <a:rPr lang="en-US" sz="1300" dirty="0"/>
              <a:t> - Lecture</a:t>
            </a:r>
          </a:p>
          <a:p>
            <a:pPr lvl="2">
              <a:spcBef>
                <a:spcPts val="0"/>
              </a:spcBef>
            </a:pPr>
            <a:r>
              <a:rPr lang="en-US" sz="1300" dirty="0" smtClean="0"/>
              <a:t>Early </a:t>
            </a:r>
            <a:r>
              <a:rPr lang="en-US" sz="1300" dirty="0"/>
              <a:t>PM: </a:t>
            </a:r>
            <a:r>
              <a:rPr lang="en-US" sz="1300" dirty="0" err="1"/>
              <a:t>OpenFlow</a:t>
            </a:r>
            <a:r>
              <a:rPr lang="en-US" sz="1300" dirty="0"/>
              <a:t> - Lab</a:t>
            </a:r>
          </a:p>
          <a:p>
            <a:pPr lvl="1">
              <a:spcBef>
                <a:spcPts val="0"/>
              </a:spcBef>
            </a:pPr>
            <a:r>
              <a:rPr lang="en-US" sz="1500" dirty="0" smtClean="0"/>
              <a:t>Mid PM: CI User Support</a:t>
            </a:r>
            <a:endParaRPr lang="en-US" sz="1500" dirty="0"/>
          </a:p>
        </p:txBody>
      </p:sp>
      <p:sp>
        <p:nvSpPr>
          <p:cNvPr id="4" name="Content Placeholder 3"/>
          <p:cNvSpPr>
            <a:spLocks noGrp="1"/>
          </p:cNvSpPr>
          <p:nvPr>
            <p:ph sz="half" idx="2"/>
          </p:nvPr>
        </p:nvSpPr>
        <p:spPr>
          <a:xfrm>
            <a:off x="4343400" y="1349738"/>
            <a:ext cx="4572000" cy="4265612"/>
          </a:xfrm>
        </p:spPr>
        <p:txBody>
          <a:bodyPr/>
          <a:lstStyle/>
          <a:p>
            <a:pPr>
              <a:spcBef>
                <a:spcPts val="0"/>
              </a:spcBef>
            </a:pPr>
            <a:r>
              <a:rPr lang="en-US" sz="1700" dirty="0"/>
              <a:t>TUESDAY</a:t>
            </a:r>
          </a:p>
          <a:p>
            <a:pPr lvl="1">
              <a:spcBef>
                <a:spcPts val="0"/>
              </a:spcBef>
            </a:pPr>
            <a:r>
              <a:rPr lang="en-US" sz="1500" dirty="0" smtClean="0"/>
              <a:t>Very </a:t>
            </a:r>
            <a:r>
              <a:rPr lang="en-US" sz="1500" dirty="0"/>
              <a:t>Early AM: Project Guidelines</a:t>
            </a:r>
          </a:p>
          <a:p>
            <a:pPr lvl="1">
              <a:spcBef>
                <a:spcPts val="0"/>
              </a:spcBef>
            </a:pPr>
            <a:r>
              <a:rPr lang="en-US" sz="1500" dirty="0" smtClean="0"/>
              <a:t>Early </a:t>
            </a:r>
            <a:r>
              <a:rPr lang="en-US" sz="1500" dirty="0"/>
              <a:t>AM: Faculty: Tenure, Promotion, Reward </a:t>
            </a:r>
            <a:r>
              <a:rPr lang="en-US" sz="1500" dirty="0" smtClean="0"/>
              <a:t>System</a:t>
            </a:r>
          </a:p>
          <a:p>
            <a:pPr lvl="1">
              <a:spcBef>
                <a:spcPts val="0"/>
              </a:spcBef>
            </a:pPr>
            <a:r>
              <a:rPr lang="en-US" sz="1500" dirty="0"/>
              <a:t>CDS&amp;E </a:t>
            </a:r>
            <a:r>
              <a:rPr lang="en-US" sz="1500" dirty="0" smtClean="0"/>
              <a:t>Track</a:t>
            </a:r>
            <a:endParaRPr lang="en-US" sz="1500" dirty="0"/>
          </a:p>
          <a:p>
            <a:pPr lvl="2">
              <a:spcBef>
                <a:spcPts val="0"/>
              </a:spcBef>
            </a:pPr>
            <a:r>
              <a:rPr lang="en-US" sz="1300" dirty="0" smtClean="0"/>
              <a:t>Mid </a:t>
            </a:r>
            <a:r>
              <a:rPr lang="en-US" sz="1300" dirty="0"/>
              <a:t>AM: Benchmarking &amp; Tuning</a:t>
            </a:r>
          </a:p>
          <a:p>
            <a:pPr lvl="2">
              <a:spcBef>
                <a:spcPts val="0"/>
              </a:spcBef>
            </a:pPr>
            <a:r>
              <a:rPr lang="en-US" sz="1300" dirty="0" smtClean="0"/>
              <a:t>Early </a:t>
            </a:r>
            <a:r>
              <a:rPr lang="en-US" sz="1300" dirty="0"/>
              <a:t>PM: Real users present CDS&amp;E research</a:t>
            </a:r>
          </a:p>
          <a:p>
            <a:pPr lvl="2">
              <a:spcBef>
                <a:spcPts val="0"/>
              </a:spcBef>
            </a:pPr>
            <a:r>
              <a:rPr lang="en-US" sz="1300" dirty="0" smtClean="0"/>
              <a:t>Mid </a:t>
            </a:r>
            <a:r>
              <a:rPr lang="en-US" sz="1300" dirty="0"/>
              <a:t>PM: Real users: CI consulting </a:t>
            </a:r>
            <a:r>
              <a:rPr lang="en-US" sz="1300" dirty="0" smtClean="0"/>
              <a:t>practicum (“speed dating”)</a:t>
            </a:r>
            <a:endParaRPr lang="en-US" sz="1300" dirty="0"/>
          </a:p>
          <a:p>
            <a:pPr lvl="1">
              <a:spcBef>
                <a:spcPts val="0"/>
              </a:spcBef>
            </a:pPr>
            <a:r>
              <a:rPr lang="en-US" sz="1500" dirty="0" smtClean="0"/>
              <a:t>SCIENCE </a:t>
            </a:r>
            <a:r>
              <a:rPr lang="en-US" sz="1500" dirty="0"/>
              <a:t>DMZ </a:t>
            </a:r>
            <a:r>
              <a:rPr lang="en-US" sz="1500" dirty="0" smtClean="0"/>
              <a:t>Track</a:t>
            </a:r>
            <a:endParaRPr lang="en-US" sz="1500" dirty="0"/>
          </a:p>
          <a:p>
            <a:pPr lvl="2">
              <a:spcBef>
                <a:spcPts val="0"/>
              </a:spcBef>
            </a:pPr>
            <a:r>
              <a:rPr lang="en-US" sz="1300" dirty="0" smtClean="0"/>
              <a:t>Mid </a:t>
            </a:r>
            <a:r>
              <a:rPr lang="en-US" sz="1300" dirty="0"/>
              <a:t>AM: </a:t>
            </a:r>
            <a:r>
              <a:rPr lang="en-US" sz="1300" dirty="0" smtClean="0"/>
              <a:t>Exploring Open Daylight </a:t>
            </a:r>
            <a:r>
              <a:rPr lang="en-US" sz="1300" dirty="0"/>
              <a:t>- Lecture</a:t>
            </a:r>
          </a:p>
          <a:p>
            <a:pPr lvl="2">
              <a:spcBef>
                <a:spcPts val="0"/>
              </a:spcBef>
            </a:pPr>
            <a:r>
              <a:rPr lang="en-US" sz="1300" dirty="0" smtClean="0"/>
              <a:t>Early </a:t>
            </a:r>
            <a:r>
              <a:rPr lang="en-US" sz="1300" dirty="0"/>
              <a:t>PM: </a:t>
            </a:r>
            <a:r>
              <a:rPr lang="en-US" sz="1300" dirty="0" smtClean="0"/>
              <a:t>Exploring Open Daylight </a:t>
            </a:r>
            <a:r>
              <a:rPr lang="en-US" sz="1300" dirty="0"/>
              <a:t>- Lab</a:t>
            </a:r>
          </a:p>
          <a:p>
            <a:pPr lvl="2">
              <a:spcBef>
                <a:spcPts val="0"/>
              </a:spcBef>
            </a:pPr>
            <a:r>
              <a:rPr lang="en-US" sz="1300" dirty="0" smtClean="0"/>
              <a:t>Mid </a:t>
            </a:r>
            <a:r>
              <a:rPr lang="en-US" sz="1300" dirty="0"/>
              <a:t>PM: Real users' high bandwidth </a:t>
            </a:r>
            <a:r>
              <a:rPr lang="en-US" sz="1300" dirty="0" smtClean="0"/>
              <a:t>research</a:t>
            </a:r>
          </a:p>
          <a:p>
            <a:pPr>
              <a:spcBef>
                <a:spcPts val="0"/>
              </a:spcBef>
            </a:pPr>
            <a:r>
              <a:rPr lang="en-US" sz="1700" dirty="0"/>
              <a:t>WEDNESDAY</a:t>
            </a:r>
          </a:p>
          <a:p>
            <a:pPr lvl="1">
              <a:spcBef>
                <a:spcPts val="0"/>
              </a:spcBef>
            </a:pPr>
            <a:r>
              <a:rPr lang="en-US" sz="1500" dirty="0" smtClean="0"/>
              <a:t>Early </a:t>
            </a:r>
            <a:r>
              <a:rPr lang="en-US" sz="1500" dirty="0"/>
              <a:t>AM: Using Videoconferencing and </a:t>
            </a:r>
            <a:r>
              <a:rPr lang="en-US" sz="1500" dirty="0" smtClean="0"/>
              <a:t>Collaboration Technologies </a:t>
            </a:r>
            <a:r>
              <a:rPr lang="en-US" sz="1500" dirty="0"/>
              <a:t>for Consulting</a:t>
            </a:r>
          </a:p>
          <a:p>
            <a:pPr lvl="1">
              <a:spcBef>
                <a:spcPts val="0"/>
              </a:spcBef>
            </a:pPr>
            <a:r>
              <a:rPr lang="en-US" sz="1500" dirty="0" smtClean="0"/>
              <a:t>Mid </a:t>
            </a:r>
            <a:r>
              <a:rPr lang="en-US" sz="1500" dirty="0"/>
              <a:t>AM: Writing Grant </a:t>
            </a:r>
            <a:r>
              <a:rPr lang="en-US" sz="1500" dirty="0" smtClean="0"/>
              <a:t>Proposals</a:t>
            </a:r>
            <a:endParaRPr lang="en-US" sz="1500" dirty="0"/>
          </a:p>
          <a:p>
            <a:pPr lvl="1">
              <a:spcBef>
                <a:spcPts val="0"/>
              </a:spcBef>
            </a:pPr>
            <a:r>
              <a:rPr lang="en-US" sz="1500" dirty="0" smtClean="0"/>
              <a:t>PM</a:t>
            </a:r>
            <a:r>
              <a:rPr lang="en-US" sz="1500" dirty="0"/>
              <a:t>: BREAK (free time)</a:t>
            </a:r>
          </a:p>
          <a:p>
            <a:pPr>
              <a:spcBef>
                <a:spcPts val="0"/>
              </a:spcBef>
            </a:pPr>
            <a:endParaRPr lang="en-US" sz="1900" dirty="0"/>
          </a:p>
        </p:txBody>
      </p:sp>
      <p:sp>
        <p:nvSpPr>
          <p:cNvPr id="5"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21 2016</a:t>
            </a:r>
            <a:endParaRPr lang="en-US" dirty="0"/>
          </a:p>
        </p:txBody>
      </p:sp>
    </p:spTree>
    <p:extLst>
      <p:ext uri="{BB962C8B-B14F-4D97-AF65-F5344CB8AC3E}">
        <p14:creationId xmlns:p14="http://schemas.microsoft.com/office/powerpoint/2010/main" val="1184189150"/>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ACI-REF Workshop Agenda</a:t>
            </a:r>
          </a:p>
        </p:txBody>
      </p:sp>
      <p:sp>
        <p:nvSpPr>
          <p:cNvPr id="3" name="Content Placeholder 2"/>
          <p:cNvSpPr>
            <a:spLocks noGrp="1"/>
          </p:cNvSpPr>
          <p:nvPr>
            <p:ph sz="half" idx="1"/>
          </p:nvPr>
        </p:nvSpPr>
        <p:spPr/>
        <p:txBody>
          <a:bodyPr/>
          <a:lstStyle/>
          <a:p>
            <a:pPr>
              <a:spcBef>
                <a:spcPts val="0"/>
              </a:spcBef>
            </a:pPr>
            <a:r>
              <a:rPr lang="en-US" sz="1700" dirty="0"/>
              <a:t>THURSDAY</a:t>
            </a:r>
          </a:p>
          <a:p>
            <a:pPr lvl="1">
              <a:spcBef>
                <a:spcPts val="0"/>
              </a:spcBef>
            </a:pPr>
            <a:r>
              <a:rPr lang="en-US" sz="1500" dirty="0"/>
              <a:t>Early AM: The Shifting Landscape of CI Funding Opportunities</a:t>
            </a:r>
          </a:p>
          <a:p>
            <a:pPr lvl="1">
              <a:spcBef>
                <a:spcPts val="0"/>
              </a:spcBef>
            </a:pPr>
            <a:r>
              <a:rPr lang="en-US" sz="1500" dirty="0" smtClean="0"/>
              <a:t>CDS&amp;E Track</a:t>
            </a:r>
            <a:endParaRPr lang="en-US" sz="1500" dirty="0"/>
          </a:p>
          <a:p>
            <a:pPr lvl="2">
              <a:spcBef>
                <a:spcPts val="0"/>
              </a:spcBef>
            </a:pPr>
            <a:r>
              <a:rPr lang="en-US" sz="1300" dirty="0" smtClean="0"/>
              <a:t>Mid </a:t>
            </a:r>
            <a:r>
              <a:rPr lang="en-US" sz="1300" dirty="0"/>
              <a:t>AM: Finding and Provisioning Remote </a:t>
            </a:r>
            <a:r>
              <a:rPr lang="en-US" sz="1300" dirty="0" smtClean="0"/>
              <a:t>Resources (XSEDE</a:t>
            </a:r>
            <a:r>
              <a:rPr lang="en-US" sz="1300" dirty="0"/>
              <a:t>, </a:t>
            </a:r>
            <a:r>
              <a:rPr lang="en-US" sz="1300" dirty="0" smtClean="0"/>
              <a:t>OSG)</a:t>
            </a:r>
            <a:endParaRPr lang="en-US" sz="1300" dirty="0"/>
          </a:p>
          <a:p>
            <a:pPr lvl="2">
              <a:spcBef>
                <a:spcPts val="0"/>
              </a:spcBef>
            </a:pPr>
            <a:r>
              <a:rPr lang="en-US" sz="1300" dirty="0" smtClean="0"/>
              <a:t>Early </a:t>
            </a:r>
            <a:r>
              <a:rPr lang="en-US" sz="1300" dirty="0"/>
              <a:t>PM: Real users present CDS&amp;E </a:t>
            </a:r>
            <a:r>
              <a:rPr lang="en-US" sz="1300" dirty="0" smtClean="0"/>
              <a:t>research (“speed dating”)</a:t>
            </a:r>
            <a:endParaRPr lang="en-US" sz="1300" dirty="0"/>
          </a:p>
          <a:p>
            <a:pPr lvl="2">
              <a:spcBef>
                <a:spcPts val="0"/>
              </a:spcBef>
            </a:pPr>
            <a:r>
              <a:rPr lang="en-US" sz="1300" dirty="0" smtClean="0"/>
              <a:t>Mid </a:t>
            </a:r>
            <a:r>
              <a:rPr lang="en-US" sz="1300" dirty="0"/>
              <a:t>PM: </a:t>
            </a:r>
            <a:r>
              <a:rPr lang="en-US" sz="1300" dirty="0" smtClean="0"/>
              <a:t>Catch-up on unfinished talks</a:t>
            </a:r>
            <a:endParaRPr lang="en-US" sz="1300" dirty="0"/>
          </a:p>
          <a:p>
            <a:pPr lvl="1">
              <a:spcBef>
                <a:spcPts val="0"/>
              </a:spcBef>
            </a:pPr>
            <a:r>
              <a:rPr lang="en-US" sz="1500" dirty="0" smtClean="0"/>
              <a:t>SCIENCE </a:t>
            </a:r>
            <a:r>
              <a:rPr lang="en-US" sz="1500" dirty="0"/>
              <a:t>DMZ </a:t>
            </a:r>
            <a:r>
              <a:rPr lang="en-US" sz="1500" dirty="0" smtClean="0"/>
              <a:t>Track</a:t>
            </a:r>
            <a:endParaRPr lang="en-US" sz="1500" dirty="0"/>
          </a:p>
          <a:p>
            <a:pPr lvl="2">
              <a:spcBef>
                <a:spcPts val="0"/>
              </a:spcBef>
            </a:pPr>
            <a:r>
              <a:rPr lang="en-US" sz="1300" dirty="0" smtClean="0"/>
              <a:t>Mid </a:t>
            </a:r>
            <a:r>
              <a:rPr lang="en-US" sz="1300" dirty="0"/>
              <a:t>AM: The Software in SDN - Lecture</a:t>
            </a:r>
          </a:p>
          <a:p>
            <a:pPr lvl="2">
              <a:spcBef>
                <a:spcPts val="0"/>
              </a:spcBef>
            </a:pPr>
            <a:r>
              <a:rPr lang="en-US" sz="1300" dirty="0" smtClean="0"/>
              <a:t>Early </a:t>
            </a:r>
            <a:r>
              <a:rPr lang="en-US" sz="1300" dirty="0"/>
              <a:t>PM: The Software in SDN - Lab</a:t>
            </a:r>
          </a:p>
          <a:p>
            <a:pPr lvl="2">
              <a:spcBef>
                <a:spcPts val="0"/>
              </a:spcBef>
            </a:pPr>
            <a:r>
              <a:rPr lang="en-US" sz="1300" dirty="0" smtClean="0"/>
              <a:t>Mid </a:t>
            </a:r>
            <a:r>
              <a:rPr lang="en-US" sz="1300" dirty="0"/>
              <a:t>PM: Real users' high bandwidth </a:t>
            </a:r>
            <a:r>
              <a:rPr lang="en-US" sz="1300" dirty="0" smtClean="0"/>
              <a:t>research</a:t>
            </a:r>
            <a:endParaRPr lang="en-US" sz="1300" dirty="0"/>
          </a:p>
        </p:txBody>
      </p:sp>
      <p:sp>
        <p:nvSpPr>
          <p:cNvPr id="4" name="Content Placeholder 3"/>
          <p:cNvSpPr>
            <a:spLocks noGrp="1"/>
          </p:cNvSpPr>
          <p:nvPr>
            <p:ph sz="half" idx="2"/>
          </p:nvPr>
        </p:nvSpPr>
        <p:spPr/>
        <p:txBody>
          <a:bodyPr/>
          <a:lstStyle/>
          <a:p>
            <a:pPr>
              <a:spcBef>
                <a:spcPts val="0"/>
              </a:spcBef>
            </a:pPr>
            <a:r>
              <a:rPr lang="en-US" sz="1700" dirty="0"/>
              <a:t>FRIDAY</a:t>
            </a:r>
          </a:p>
          <a:p>
            <a:pPr lvl="1">
              <a:spcBef>
                <a:spcPts val="0"/>
              </a:spcBef>
            </a:pPr>
            <a:r>
              <a:rPr lang="en-US" sz="1500" dirty="0" smtClean="0"/>
              <a:t>Early </a:t>
            </a:r>
            <a:r>
              <a:rPr lang="en-US" sz="1500" dirty="0"/>
              <a:t>AM: </a:t>
            </a:r>
            <a:r>
              <a:rPr lang="en-US" sz="1500" dirty="0" smtClean="0"/>
              <a:t>So You Want to Write a CI Proposal</a:t>
            </a:r>
          </a:p>
          <a:p>
            <a:pPr lvl="1">
              <a:spcBef>
                <a:spcPts val="0"/>
              </a:spcBef>
            </a:pPr>
            <a:r>
              <a:rPr lang="en-US" sz="1500" dirty="0" smtClean="0"/>
              <a:t>Mid </a:t>
            </a:r>
            <a:r>
              <a:rPr lang="en-US" sz="1500" dirty="0"/>
              <a:t>AM: Panel: Stories from the Trenches</a:t>
            </a:r>
          </a:p>
          <a:p>
            <a:pPr lvl="1">
              <a:spcBef>
                <a:spcPts val="0"/>
              </a:spcBef>
            </a:pPr>
            <a:r>
              <a:rPr lang="en-US" sz="1500" dirty="0" smtClean="0"/>
              <a:t>Early </a:t>
            </a:r>
            <a:r>
              <a:rPr lang="en-US" sz="1500" dirty="0"/>
              <a:t>PM: Project work time</a:t>
            </a:r>
          </a:p>
          <a:p>
            <a:pPr lvl="1">
              <a:spcBef>
                <a:spcPts val="0"/>
              </a:spcBef>
            </a:pPr>
            <a:r>
              <a:rPr lang="en-US" sz="1500" dirty="0" smtClean="0"/>
              <a:t>Mid </a:t>
            </a:r>
            <a:r>
              <a:rPr lang="en-US" sz="1500" dirty="0"/>
              <a:t>PM: Project work time</a:t>
            </a:r>
          </a:p>
          <a:p>
            <a:pPr lvl="1">
              <a:spcBef>
                <a:spcPts val="0"/>
              </a:spcBef>
            </a:pPr>
            <a:r>
              <a:rPr lang="en-US" sz="1500" dirty="0" smtClean="0"/>
              <a:t>Late </a:t>
            </a:r>
            <a:r>
              <a:rPr lang="en-US" sz="1500" dirty="0"/>
              <a:t>PM: Project presentations from early </a:t>
            </a:r>
            <a:r>
              <a:rPr lang="en-US" sz="1500" dirty="0" err="1"/>
              <a:t>departers</a:t>
            </a:r>
            <a:endParaRPr lang="en-US" sz="1500" dirty="0"/>
          </a:p>
          <a:p>
            <a:pPr>
              <a:spcBef>
                <a:spcPts val="0"/>
              </a:spcBef>
            </a:pPr>
            <a:r>
              <a:rPr lang="en-US" sz="1700" dirty="0" smtClean="0"/>
              <a:t>SATURDAY</a:t>
            </a:r>
            <a:endParaRPr lang="en-US" sz="1700" dirty="0"/>
          </a:p>
          <a:p>
            <a:pPr lvl="1">
              <a:spcBef>
                <a:spcPts val="0"/>
              </a:spcBef>
            </a:pPr>
            <a:r>
              <a:rPr lang="en-US" sz="1500" dirty="0" smtClean="0"/>
              <a:t>AM</a:t>
            </a:r>
            <a:r>
              <a:rPr lang="en-US" sz="1500" dirty="0"/>
              <a:t>: Project </a:t>
            </a:r>
            <a:r>
              <a:rPr lang="en-US" sz="1500" dirty="0" smtClean="0"/>
              <a:t>presentations</a:t>
            </a:r>
            <a:endParaRPr lang="en-US" sz="1500" dirty="0"/>
          </a:p>
        </p:txBody>
      </p:sp>
      <p:sp>
        <p:nvSpPr>
          <p:cNvPr id="5"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a:t>Wed Sep 21 2016</a:t>
            </a:r>
            <a:endParaRPr lang="en-US" dirty="0"/>
          </a:p>
        </p:txBody>
      </p:sp>
    </p:spTree>
    <p:extLst>
      <p:ext uri="{BB962C8B-B14F-4D97-AF65-F5344CB8AC3E}">
        <p14:creationId xmlns:p14="http://schemas.microsoft.com/office/powerpoint/2010/main" val="280668569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a:t>
            </a:r>
            <a:endParaRPr lang="en-US" dirty="0"/>
          </a:p>
        </p:txBody>
      </p:sp>
      <p:sp>
        <p:nvSpPr>
          <p:cNvPr id="3" name="Content Placeholder 2"/>
          <p:cNvSpPr>
            <a:spLocks noGrp="1"/>
          </p:cNvSpPr>
          <p:nvPr>
            <p:ph idx="1"/>
          </p:nvPr>
        </p:nvSpPr>
        <p:spPr/>
        <p:txBody>
          <a:bodyPr/>
          <a:lstStyle/>
          <a:p>
            <a:pPr marL="457200" indent="-457200">
              <a:buClrTx/>
              <a:buSzPct val="100000"/>
              <a:buFont typeface="+mj-lt"/>
              <a:buAutoNum type="arabicPeriod"/>
            </a:pPr>
            <a:r>
              <a:rPr lang="en-US" dirty="0" smtClean="0"/>
              <a:t>How to Understand and Work with Real Researchers</a:t>
            </a:r>
          </a:p>
          <a:p>
            <a:pPr lvl="1"/>
            <a:r>
              <a:rPr lang="en-US" dirty="0"/>
              <a:t>Introduction to Research Cyberinfrastructure consulting</a:t>
            </a:r>
          </a:p>
          <a:p>
            <a:pPr lvl="1"/>
            <a:r>
              <a:rPr lang="en-US" dirty="0"/>
              <a:t>How to Give a CI Tour</a:t>
            </a:r>
          </a:p>
          <a:p>
            <a:pPr lvl="1"/>
            <a:r>
              <a:rPr lang="en-US" dirty="0"/>
              <a:t>Effective Communication: How to Talk to Researchers about Their </a:t>
            </a:r>
            <a:r>
              <a:rPr lang="en-US" dirty="0" smtClean="0"/>
              <a:t>Research</a:t>
            </a:r>
          </a:p>
          <a:p>
            <a:pPr lvl="1"/>
            <a:r>
              <a:rPr lang="en-US" dirty="0"/>
              <a:t>Real </a:t>
            </a:r>
            <a:r>
              <a:rPr lang="en-US" dirty="0" smtClean="0"/>
              <a:t>User </a:t>
            </a:r>
            <a:r>
              <a:rPr lang="en-US" dirty="0"/>
              <a:t>P</a:t>
            </a:r>
            <a:r>
              <a:rPr lang="en-US" dirty="0" smtClean="0"/>
              <a:t>resents Their </a:t>
            </a:r>
            <a:r>
              <a:rPr lang="en-US" dirty="0"/>
              <a:t>R</a:t>
            </a:r>
            <a:r>
              <a:rPr lang="en-US" dirty="0" smtClean="0"/>
              <a:t>esearch</a:t>
            </a:r>
          </a:p>
          <a:p>
            <a:pPr lvl="1"/>
            <a:r>
              <a:rPr lang="en-US" dirty="0" smtClean="0"/>
              <a:t>CI </a:t>
            </a:r>
            <a:r>
              <a:rPr lang="en-US" dirty="0"/>
              <a:t>User </a:t>
            </a:r>
            <a:r>
              <a:rPr lang="en-US" dirty="0" smtClean="0"/>
              <a:t>Support</a:t>
            </a:r>
            <a:endParaRPr lang="en-US" dirty="0"/>
          </a:p>
          <a:p>
            <a:pPr lvl="1"/>
            <a:r>
              <a:rPr lang="en-US" dirty="0" smtClean="0"/>
              <a:t>Faculty</a:t>
            </a:r>
            <a:r>
              <a:rPr lang="en-US" dirty="0"/>
              <a:t>: Tenure, Promotion, Reward </a:t>
            </a:r>
            <a:r>
              <a:rPr lang="en-US" dirty="0" smtClean="0"/>
              <a:t>System</a:t>
            </a:r>
          </a:p>
          <a:p>
            <a:pPr lvl="1"/>
            <a:r>
              <a:rPr lang="en-US" dirty="0"/>
              <a:t>Real users: CI consulting practicum (“speed dating</a:t>
            </a:r>
            <a:r>
              <a:rPr lang="en-US" dirty="0" smtClean="0"/>
              <a:t>”)</a:t>
            </a:r>
            <a:endParaRPr lang="en-US" dirty="0"/>
          </a:p>
          <a:p>
            <a:pPr lvl="1"/>
            <a:r>
              <a:rPr lang="en-US" dirty="0"/>
              <a:t>Panel: Stories from the </a:t>
            </a:r>
            <a:r>
              <a:rPr lang="en-US" dirty="0" smtClean="0"/>
              <a:t>Trenches</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229670989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a:t>
            </a:r>
            <a:endParaRPr lang="en-US" dirty="0"/>
          </a:p>
        </p:txBody>
      </p:sp>
      <p:sp>
        <p:nvSpPr>
          <p:cNvPr id="3" name="Content Placeholder 2"/>
          <p:cNvSpPr>
            <a:spLocks noGrp="1"/>
          </p:cNvSpPr>
          <p:nvPr>
            <p:ph idx="1"/>
          </p:nvPr>
        </p:nvSpPr>
        <p:spPr/>
        <p:txBody>
          <a:bodyPr/>
          <a:lstStyle/>
          <a:p>
            <a:pPr marL="457200" indent="-457200">
              <a:buClrTx/>
              <a:buSzPct val="100000"/>
              <a:buFont typeface="+mj-lt"/>
              <a:buAutoNum type="arabicPeriod" startAt="2"/>
            </a:pPr>
            <a:r>
              <a:rPr lang="en-US" dirty="0" smtClean="0"/>
              <a:t>Technical Content</a:t>
            </a:r>
          </a:p>
          <a:p>
            <a:pPr lvl="1"/>
            <a:r>
              <a:rPr lang="en-US" dirty="0"/>
              <a:t>Deploying Community Codes</a:t>
            </a:r>
          </a:p>
          <a:p>
            <a:pPr lvl="1"/>
            <a:r>
              <a:rPr lang="en-US" dirty="0" smtClean="0"/>
              <a:t>Benchmarking </a:t>
            </a:r>
            <a:r>
              <a:rPr lang="en-US" dirty="0"/>
              <a:t>&amp; </a:t>
            </a:r>
            <a:r>
              <a:rPr lang="en-US" dirty="0" smtClean="0"/>
              <a:t>Tuning</a:t>
            </a:r>
          </a:p>
          <a:p>
            <a:pPr lvl="1"/>
            <a:r>
              <a:rPr lang="en-US" dirty="0"/>
              <a:t>Using Videoconferencing and Collaboration Technologies for </a:t>
            </a:r>
            <a:r>
              <a:rPr lang="en-US" dirty="0" smtClean="0"/>
              <a:t>Consulting</a:t>
            </a:r>
          </a:p>
          <a:p>
            <a:pPr lvl="1"/>
            <a:r>
              <a:rPr lang="en-US" dirty="0" smtClean="0"/>
              <a:t>Science DMZ Content</a:t>
            </a:r>
          </a:p>
          <a:p>
            <a:pPr lvl="2"/>
            <a:r>
              <a:rPr lang="en-US" dirty="0" err="1" smtClean="0"/>
              <a:t>OpenFlow</a:t>
            </a:r>
            <a:endParaRPr lang="en-US" dirty="0"/>
          </a:p>
          <a:p>
            <a:pPr lvl="2"/>
            <a:r>
              <a:rPr lang="en-US" dirty="0" smtClean="0"/>
              <a:t>Exploring </a:t>
            </a:r>
            <a:r>
              <a:rPr lang="en-US" dirty="0"/>
              <a:t>Open </a:t>
            </a:r>
            <a:r>
              <a:rPr lang="en-US" dirty="0" smtClean="0"/>
              <a:t>Daylight</a:t>
            </a:r>
          </a:p>
          <a:p>
            <a:pPr lvl="2"/>
            <a:r>
              <a:rPr lang="en-US" dirty="0" smtClean="0"/>
              <a:t>The Software in Software Defined Networking</a:t>
            </a:r>
            <a:endParaRPr lang="en-US" dirty="0"/>
          </a:p>
          <a:p>
            <a:pPr lvl="1"/>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79</a:t>
            </a:fld>
            <a:endParaRPr lang="en-US"/>
          </a:p>
        </p:txBody>
      </p:sp>
    </p:spTree>
    <p:extLst>
      <p:ext uri="{BB962C8B-B14F-4D97-AF65-F5344CB8AC3E}">
        <p14:creationId xmlns:p14="http://schemas.microsoft.com/office/powerpoint/2010/main" val="7438347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a:t>
            </a:r>
            <a:r>
              <a:rPr lang="en-US" dirty="0" smtClean="0"/>
              <a:t>Speaker</a:t>
            </a:r>
            <a:endParaRPr lang="en-US" dirty="0"/>
          </a:p>
        </p:txBody>
      </p:sp>
      <p:sp>
        <p:nvSpPr>
          <p:cNvPr id="3" name="Content Placeholder 2"/>
          <p:cNvSpPr>
            <a:spLocks noGrp="1"/>
          </p:cNvSpPr>
          <p:nvPr>
            <p:ph idx="1"/>
          </p:nvPr>
        </p:nvSpPr>
        <p:spPr/>
        <p:txBody>
          <a:bodyPr/>
          <a:lstStyle/>
          <a:p>
            <a:r>
              <a:rPr lang="en-US" dirty="0" err="1"/>
              <a:t>Nishanth</a:t>
            </a:r>
            <a:r>
              <a:rPr lang="en-US" dirty="0"/>
              <a:t> </a:t>
            </a:r>
            <a:r>
              <a:rPr lang="en-US" dirty="0" err="1"/>
              <a:t>Dandapanthula</a:t>
            </a:r>
            <a:r>
              <a:rPr lang="en-US" dirty="0"/>
              <a:t>, Dell Technologies</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16743790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#3-4</a:t>
            </a:r>
            <a:endParaRPr lang="en-US" dirty="0"/>
          </a:p>
        </p:txBody>
      </p:sp>
      <p:sp>
        <p:nvSpPr>
          <p:cNvPr id="3" name="Content Placeholder 2"/>
          <p:cNvSpPr>
            <a:spLocks noGrp="1"/>
          </p:cNvSpPr>
          <p:nvPr>
            <p:ph idx="1"/>
          </p:nvPr>
        </p:nvSpPr>
        <p:spPr/>
        <p:txBody>
          <a:bodyPr/>
          <a:lstStyle/>
          <a:p>
            <a:pPr marL="457200" indent="-457200">
              <a:buClrTx/>
              <a:buSzPct val="100000"/>
              <a:buFont typeface="+mj-lt"/>
              <a:buAutoNum type="arabicPeriod" startAt="3"/>
            </a:pPr>
            <a:r>
              <a:rPr lang="en-US" dirty="0" smtClean="0"/>
              <a:t>Proposal Writing</a:t>
            </a:r>
          </a:p>
          <a:p>
            <a:pPr lvl="1"/>
            <a:r>
              <a:rPr lang="en-US" dirty="0"/>
              <a:t>Writing Grant </a:t>
            </a:r>
            <a:r>
              <a:rPr lang="en-US" dirty="0" smtClean="0"/>
              <a:t>Proposals</a:t>
            </a:r>
          </a:p>
          <a:p>
            <a:pPr lvl="1"/>
            <a:r>
              <a:rPr lang="en-US" dirty="0"/>
              <a:t>The Shifting Landscape of CI Funding </a:t>
            </a:r>
            <a:r>
              <a:rPr lang="en-US" dirty="0" smtClean="0"/>
              <a:t>Opportunities</a:t>
            </a:r>
          </a:p>
          <a:p>
            <a:pPr lvl="1"/>
            <a:r>
              <a:rPr lang="en-US" dirty="0"/>
              <a:t>So You Want to Write a CI </a:t>
            </a:r>
            <a:r>
              <a:rPr lang="en-US" dirty="0" smtClean="0"/>
              <a:t>Proposal</a:t>
            </a:r>
          </a:p>
          <a:p>
            <a:r>
              <a:rPr lang="en-US" dirty="0" smtClean="0"/>
              <a:t>The Cyberinfrastructure Milieu</a:t>
            </a:r>
          </a:p>
          <a:p>
            <a:pPr lvl="1"/>
            <a:r>
              <a:rPr lang="en-US" dirty="0"/>
              <a:t>Finding and Provisioning Remote Resources (XSEDE, OSG)</a:t>
            </a:r>
            <a:endParaRPr lang="en-US" dirty="0" smtClean="0"/>
          </a:p>
        </p:txBody>
      </p:sp>
      <p:sp>
        <p:nvSpPr>
          <p:cNvPr id="4" name="Footer Placeholder 3"/>
          <p:cNvSpPr>
            <a:spLocks noGrp="1"/>
          </p:cNvSpPr>
          <p:nvPr>
            <p:ph type="ftr" sz="quarter" idx="10"/>
          </p:nvPr>
        </p:nvSpPr>
        <p:spPr/>
        <p:txBody>
          <a:bodyPr/>
          <a:lstStyle/>
          <a:p>
            <a:r>
              <a:rPr lang="en-US" dirty="0"/>
              <a:t>OSCER State of the Center Address</a:t>
            </a:r>
          </a:p>
          <a:p>
            <a:r>
              <a:rPr lang="en-US" dirty="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80</a:t>
            </a:fld>
            <a:endParaRPr lang="en-US"/>
          </a:p>
        </p:txBody>
      </p:sp>
    </p:spTree>
    <p:extLst>
      <p:ext uri="{BB962C8B-B14F-4D97-AF65-F5344CB8AC3E}">
        <p14:creationId xmlns:p14="http://schemas.microsoft.com/office/powerpoint/2010/main" val="275854561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962400"/>
            <a:ext cx="7772400" cy="1143000"/>
          </a:xfrm>
        </p:spPr>
        <p:txBody>
          <a:bodyPr/>
          <a:lstStyle/>
          <a:p>
            <a:r>
              <a:rPr lang="en-US" sz="4850" dirty="0" smtClean="0">
                <a:solidFill>
                  <a:schemeClr val="tx1"/>
                </a:solidFill>
                <a:latin typeface="Arial Black" panose="020B0A04020102020204" pitchFamily="34" charset="0"/>
              </a:rPr>
              <a:t>Newly Funded</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Workshop Grant!</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
            </a:r>
            <a:br>
              <a:rPr lang="en-US" sz="4850" dirty="0" smtClean="0">
                <a:solidFill>
                  <a:schemeClr val="tx1"/>
                </a:solidFill>
                <a:latin typeface="Arial Black" panose="020B0A04020102020204" pitchFamily="34" charset="0"/>
              </a:rPr>
            </a:br>
            <a:r>
              <a:rPr lang="en-US" dirty="0" smtClean="0">
                <a:solidFill>
                  <a:schemeClr val="tx1"/>
                </a:solidFill>
                <a:latin typeface="Arial Black" panose="020B0A04020102020204" pitchFamily="34" charset="0"/>
              </a:rPr>
              <a:t>(Just awarded last week)</a:t>
            </a:r>
            <a:r>
              <a:rPr lang="en-US" sz="4850" dirty="0">
                <a:solidFill>
                  <a:schemeClr val="tx1"/>
                </a:solidFill>
                <a:latin typeface="Arial Black" panose="020B0A04020102020204" pitchFamily="34" charset="0"/>
              </a:rPr>
              <a:t/>
            </a:r>
            <a:br>
              <a:rPr lang="en-US" sz="4850" dirty="0">
                <a:solidFill>
                  <a:schemeClr val="tx1"/>
                </a:solidFill>
                <a:latin typeface="Arial Black" panose="020B0A04020102020204" pitchFamily="34" charset="0"/>
              </a:rPr>
            </a:br>
            <a:endParaRPr lang="en-US" sz="48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9274763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a:t>
            </a:r>
            <a:r>
              <a:rPr lang="en-US" sz="1700" b="1" u="sng" dirty="0" smtClean="0">
                <a:latin typeface="Calibri" panose="020F0502020204030204" pitchFamily="34" charset="0"/>
              </a:rPr>
              <a:t>oals</a:t>
            </a:r>
            <a:r>
              <a:rPr lang="en-US" sz="1700" dirty="0" smtClean="0">
                <a:latin typeface="Calibri" panose="020F0502020204030204" pitchFamily="34" charset="0"/>
              </a:rPr>
              <a:t> of this workshop in </a:t>
            </a:r>
            <a:r>
              <a:rPr lang="en-US" sz="1700" b="1" dirty="0" smtClean="0">
                <a:latin typeface="Calibri" panose="020F0502020204030204" pitchFamily="34" charset="0"/>
              </a:rPr>
              <a:t>bringing these two groups together</a:t>
            </a:r>
            <a:r>
              <a:rPr lang="en-US" sz="1700" dirty="0" smtClean="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smtClean="0">
                <a:latin typeface="Calibri" panose="020F0502020204030204" pitchFamily="34" charset="0"/>
              </a:rPr>
              <a:t>Transfer </a:t>
            </a:r>
            <a:r>
              <a:rPr lang="en-US" sz="1500" b="1" u="sng" dirty="0">
                <a:latin typeface="Calibri" panose="020F0502020204030204" pitchFamily="34" charset="0"/>
              </a:rPr>
              <a:t>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a:t>
            </a:r>
            <a:r>
              <a:rPr lang="en-US" sz="1500" dirty="0" smtClean="0">
                <a:latin typeface="Calibri" panose="020F0502020204030204" pitchFamily="34" charset="0"/>
              </a:rPr>
              <a:t>landscape.</a:t>
            </a:r>
          </a:p>
          <a:p>
            <a:pPr marL="800100" lvl="1" indent="-342900" algn="l">
              <a:spcBef>
                <a:spcPts val="100"/>
              </a:spcBef>
              <a:buFont typeface="Arial" panose="020B0604020202020204" pitchFamily="34" charset="0"/>
              <a:buChar char="•"/>
            </a:pPr>
            <a:r>
              <a:rPr lang="en-US" sz="1500" b="1" u="sng" dirty="0" smtClean="0">
                <a:latin typeface="Calibri" panose="020F0502020204030204" pitchFamily="34" charset="0"/>
              </a:rPr>
              <a:t>Initiate </a:t>
            </a:r>
            <a:r>
              <a:rPr lang="en-US" sz="1500" b="1" u="sng" dirty="0">
                <a:latin typeface="Calibri" panose="020F0502020204030204" pitchFamily="34" charset="0"/>
              </a:rPr>
              <a:t>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a:t>
            </a:r>
            <a:r>
              <a:rPr lang="en-US" sz="1500" dirty="0" smtClean="0">
                <a:latin typeface="Calibri" panose="020F0502020204030204" pitchFamily="34" charset="0"/>
              </a:rPr>
              <a:t>development.</a:t>
            </a:r>
          </a:p>
          <a:p>
            <a:pPr marL="800100" lvl="1" indent="-342900" algn="l">
              <a:spcBef>
                <a:spcPts val="100"/>
              </a:spcBef>
              <a:buFont typeface="Arial" panose="020B0604020202020204" pitchFamily="34" charset="0"/>
              <a:buChar char="•"/>
            </a:pPr>
            <a:r>
              <a:rPr lang="en-US" sz="1500" b="1" u="sng" dirty="0" smtClean="0">
                <a:latin typeface="Calibri" panose="020F0502020204030204" pitchFamily="34" charset="0"/>
              </a:rPr>
              <a:t>Establish </a:t>
            </a:r>
            <a:r>
              <a:rPr lang="en-US" sz="1500" b="1" u="sng" dirty="0">
                <a:latin typeface="Calibri" panose="020F0502020204030204" pitchFamily="34" charset="0"/>
              </a:rPr>
              <a:t>peer mentoring</a:t>
            </a:r>
            <a:r>
              <a:rPr lang="en-US" sz="1500" b="1" dirty="0">
                <a:latin typeface="Calibri" panose="020F0502020204030204" pitchFamily="34" charset="0"/>
              </a:rPr>
              <a:t> </a:t>
            </a:r>
            <a:r>
              <a:rPr lang="en-US" sz="1500" dirty="0" smtClean="0">
                <a:latin typeface="Calibri" panose="020F0502020204030204" pitchFamily="34" charset="0"/>
              </a:rPr>
              <a:t>among </a:t>
            </a:r>
            <a:r>
              <a:rPr lang="en-US" sz="1500" dirty="0">
                <a:latin typeface="Calibri" panose="020F0502020204030204" pitchFamily="34" charset="0"/>
              </a:rPr>
              <a:t>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a:t>
            </a:r>
            <a:r>
              <a:rPr lang="en-US" sz="1700" dirty="0" smtClean="0">
                <a:latin typeface="Calibri" panose="020F0502020204030204" pitchFamily="34" charset="0"/>
              </a:rPr>
              <a:t>workshop focus is </a:t>
            </a:r>
            <a:r>
              <a:rPr lang="en-US" sz="1700" dirty="0">
                <a:latin typeface="Calibri" panose="020F0502020204030204" pitchFamily="34" charset="0"/>
              </a:rPr>
              <a:t>a key aspect of the NSF’s </a:t>
            </a:r>
            <a:r>
              <a:rPr lang="en-US" sz="1700" b="1" dirty="0" smtClean="0">
                <a:latin typeface="Calibri" panose="020F0502020204030204" pitchFamily="34" charset="0"/>
              </a:rPr>
              <a:t>workforce development </a:t>
            </a:r>
            <a:r>
              <a:rPr lang="en-US" sz="1700" dirty="0" smtClean="0">
                <a:latin typeface="Calibri" panose="020F0502020204030204" pitchFamily="34" charset="0"/>
              </a:rPr>
              <a:t>mission within NSCI.</a:t>
            </a:r>
            <a:endParaRPr lang="en-US" sz="1700" dirty="0">
              <a:latin typeface="Calibri" panose="020F0502020204030204" pitchFamily="34" charset="0"/>
            </a:endParaRP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smtClean="0">
                <a:solidFill>
                  <a:schemeClr val="accent1">
                    <a:lumMod val="75000"/>
                  </a:schemeClr>
                </a:solidFill>
                <a:latin typeface="Calibri" charset="0"/>
                <a:ea typeface="ＭＳ Ｐゴシック" charset="-128"/>
              </a:rPr>
              <a:t>Cyberinfrastructure Leadership Academy</a:t>
            </a:r>
            <a:endParaRPr lang="en-US" sz="2400" b="1" dirty="0">
              <a:solidFill>
                <a:schemeClr val="accent1">
                  <a:lumMod val="75000"/>
                </a:schemeClr>
              </a:solidFill>
              <a:latin typeface="Calibri" charset="0"/>
              <a:ea typeface="ＭＳ Ｐゴシック" charset="-128"/>
            </a:endParaRPr>
          </a:p>
          <a:p>
            <a:pPr algn="ctr">
              <a:defRPr/>
            </a:pPr>
            <a:r>
              <a:rPr lang="en-US" sz="2400" dirty="0" smtClean="0">
                <a:latin typeface="Calibri" charset="0"/>
                <a:ea typeface="ＭＳ Ｐゴシック" charset="-128"/>
              </a:rPr>
              <a:t>University of Oklahoma</a:t>
            </a:r>
            <a:endParaRPr lang="en-US" sz="2400" dirty="0">
              <a:latin typeface="Calibri" charset="0"/>
              <a:ea typeface="ＭＳ Ｐゴシック" charset="-128"/>
            </a:endParaRPr>
          </a:p>
          <a:p>
            <a:pPr algn="ctr">
              <a:defRPr/>
            </a:pPr>
            <a:r>
              <a:rPr lang="en-US" sz="2400" dirty="0" smtClean="0">
                <a:latin typeface="Calibri" charset="0"/>
                <a:ea typeface="ＭＳ Ｐゴシック" charset="-128"/>
              </a:rPr>
              <a:t>Norman, Oklahoma</a:t>
            </a:r>
            <a:endParaRPr lang="en-US" sz="2400" dirty="0">
              <a:latin typeface="Calibri" charset="0"/>
              <a:ea typeface="ＭＳ Ｐゴシック" charset="-128"/>
            </a:endParaRPr>
          </a:p>
          <a:p>
            <a:pPr algn="ctr">
              <a:defRPr/>
            </a:pPr>
            <a:r>
              <a:rPr lang="en-US" sz="2400" dirty="0" smtClean="0">
                <a:latin typeface="Calibri" charset="0"/>
                <a:ea typeface="ＭＳ Ｐゴシック" charset="-128"/>
              </a:rPr>
              <a:t>http://www.oscer.ou.edu/</a:t>
            </a:r>
          </a:p>
          <a:p>
            <a:pPr algn="ctr">
              <a:defRPr/>
            </a:pPr>
            <a:r>
              <a:rPr lang="en-US" sz="2400" dirty="0" smtClean="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smtClean="0">
                <a:latin typeface="Calibri" pitchFamily="-107" charset="0"/>
              </a:rPr>
              <a:t>Henry Neeman, PI</a:t>
            </a:r>
            <a:endParaRPr lang="en-US" sz="3600" dirty="0">
              <a:latin typeface="Calibri" pitchFamily="-107"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376708868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1600" dirty="0" smtClean="0"/>
              <a:t>Grant </a:t>
            </a:r>
            <a:r>
              <a:rPr lang="en-US" sz="1600" dirty="0"/>
              <a:t>No. EPS-0814361, “Building Oklahoma's Leadership Role in Cellulosic </a:t>
            </a:r>
            <a:r>
              <a:rPr lang="en-US" sz="1600" dirty="0" smtClean="0"/>
              <a:t>Bioenergy”</a:t>
            </a:r>
          </a:p>
          <a:p>
            <a:pPr>
              <a:spcBef>
                <a:spcPts val="0"/>
              </a:spcBef>
            </a:pPr>
            <a:r>
              <a:rPr lang="en-US" sz="1600" dirty="0" smtClean="0"/>
              <a:t>Grant </a:t>
            </a:r>
            <a:r>
              <a:rPr lang="en-US" sz="1600" dirty="0"/>
              <a:t>No. EPS-1006919, “Oklahoma Optical </a:t>
            </a:r>
            <a:r>
              <a:rPr lang="en-US" sz="1600" dirty="0" smtClean="0"/>
              <a:t>Initiative”</a:t>
            </a:r>
          </a:p>
          <a:p>
            <a:pPr>
              <a:spcBef>
                <a:spcPts val="0"/>
              </a:spcBef>
            </a:pPr>
            <a:r>
              <a:rPr lang="en-US" sz="1600" dirty="0" smtClean="0"/>
              <a:t>Grant </a:t>
            </a:r>
            <a:r>
              <a:rPr lang="en-US" sz="1600" dirty="0"/>
              <a:t>No. OCI-1039829, “MRI: Acquisition of Extensible </a:t>
            </a:r>
            <a:r>
              <a:rPr lang="en-US" sz="1600" dirty="0" err="1"/>
              <a:t>Petascale</a:t>
            </a:r>
            <a:r>
              <a:rPr lang="en-US" sz="1600" dirty="0"/>
              <a:t> Storage for Data Intensive </a:t>
            </a:r>
            <a:r>
              <a:rPr lang="en-US" sz="1600" dirty="0" smtClean="0"/>
              <a:t>Research”</a:t>
            </a:r>
          </a:p>
          <a:p>
            <a:pPr>
              <a:spcBef>
                <a:spcPts val="0"/>
              </a:spcBef>
            </a:pPr>
            <a:r>
              <a:rPr lang="en-US" sz="1600" dirty="0" smtClean="0"/>
              <a:t>Grant </a:t>
            </a:r>
            <a:r>
              <a:rPr lang="en-US" sz="1600" dirty="0"/>
              <a:t>No. </a:t>
            </a:r>
            <a:r>
              <a:rPr lang="en-US" sz="1600" dirty="0" smtClean="0"/>
              <a:t>OCI-1126330, </a:t>
            </a:r>
            <a:r>
              <a:rPr lang="en-US" sz="1600" dirty="0"/>
              <a:t>“Acquisition of a High Performance Compute Cluster for Multidisciplinary </a:t>
            </a:r>
            <a:r>
              <a:rPr lang="en-US" sz="1600" dirty="0" smtClean="0"/>
              <a:t>Research”</a:t>
            </a:r>
          </a:p>
          <a:p>
            <a:pPr>
              <a:spcBef>
                <a:spcPts val="0"/>
              </a:spcBef>
            </a:pPr>
            <a:r>
              <a:rPr lang="en-US" sz="1600" dirty="0" smtClean="0"/>
              <a:t>Grant No. </a:t>
            </a:r>
            <a:r>
              <a:rPr lang="en-US" sz="1600" dirty="0"/>
              <a:t>ACI- </a:t>
            </a:r>
            <a:r>
              <a:rPr lang="en-US" sz="1600" dirty="0" smtClean="0"/>
              <a:t>1229107, “Acquisition </a:t>
            </a:r>
            <a:r>
              <a:rPr lang="en-US" sz="1600" dirty="0"/>
              <a:t>of a High Performance Computing Cluster for Research and </a:t>
            </a:r>
            <a:r>
              <a:rPr lang="en-US" sz="1600" dirty="0" smtClean="0"/>
              <a:t>Education”</a:t>
            </a:r>
          </a:p>
          <a:p>
            <a:pPr>
              <a:spcBef>
                <a:spcPts val="0"/>
              </a:spcBef>
            </a:pPr>
            <a:r>
              <a:rPr lang="en-US" sz="1600" dirty="0" smtClean="0"/>
              <a:t>Grant </a:t>
            </a:r>
            <a:r>
              <a:rPr lang="en-US" sz="1600" dirty="0"/>
              <a:t>No. EPS-1301789, “Adapting Socio-ecological Systems to Increased Climate </a:t>
            </a:r>
            <a:r>
              <a:rPr lang="en-US" sz="1600" dirty="0" smtClean="0"/>
              <a:t>Variability”</a:t>
            </a:r>
          </a:p>
          <a:p>
            <a:pPr>
              <a:spcBef>
                <a:spcPts val="0"/>
              </a:spcBef>
            </a:pPr>
            <a:r>
              <a:rPr lang="en-US" sz="1600" dirty="0" smtClean="0"/>
              <a:t>Grant </a:t>
            </a:r>
            <a:r>
              <a:rPr lang="en-US" sz="1600" dirty="0"/>
              <a:t>No. ACI-1341028, “OneOklahoma Friction Free </a:t>
            </a:r>
            <a:r>
              <a:rPr lang="en-US" sz="1600" dirty="0" smtClean="0"/>
              <a:t>Network”</a:t>
            </a:r>
          </a:p>
          <a:p>
            <a:pPr>
              <a:spcBef>
                <a:spcPts val="0"/>
              </a:spcBef>
            </a:pPr>
            <a:r>
              <a:rPr lang="en-US" sz="1600" dirty="0" smtClean="0"/>
              <a:t>Grant No. ACI-1429702</a:t>
            </a:r>
            <a:r>
              <a:rPr lang="en-US" sz="1600" dirty="0"/>
              <a:t>, “Acquisition of a High Performance Computing Cluster for Research at a Predominantly Undergraduate </a:t>
            </a:r>
            <a:r>
              <a:rPr lang="en-US" sz="1600" dirty="0" smtClean="0"/>
              <a:t>Institution”</a:t>
            </a:r>
          </a:p>
          <a:p>
            <a:pPr>
              <a:spcBef>
                <a:spcPts val="0"/>
              </a:spcBef>
            </a:pPr>
            <a:r>
              <a:rPr lang="en-US" sz="1600" dirty="0" smtClean="0"/>
              <a:t>Grant No.  ACI-1440774</a:t>
            </a:r>
            <a:r>
              <a:rPr lang="en-US" sz="1600" dirty="0"/>
              <a:t>, “Leveraging Partnerships Across the Great Plains to Build Advanced Networking and CI </a:t>
            </a:r>
            <a:r>
              <a:rPr lang="en-US" sz="1600" dirty="0" smtClean="0"/>
              <a:t>Expertise”</a:t>
            </a:r>
            <a:endParaRPr lang="en-US" sz="1600" dirty="0"/>
          </a:p>
          <a:p>
            <a:pPr>
              <a:spcBef>
                <a:spcPts val="0"/>
              </a:spcBef>
            </a:pPr>
            <a:r>
              <a:rPr lang="en-US" sz="1600" dirty="0" smtClean="0"/>
              <a:t>Grant </a:t>
            </a:r>
            <a:r>
              <a:rPr lang="en-US" sz="1600" dirty="0"/>
              <a:t>No. ACI-1440783, “A Model for Advanced Cyberinfrastructure Research and Education </a:t>
            </a:r>
            <a:r>
              <a:rPr lang="en-US" sz="1600" dirty="0" smtClean="0"/>
              <a:t>Facilitators”</a:t>
            </a:r>
            <a:endParaRPr lang="en-US" sz="16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83</a:t>
            </a:fld>
            <a:endParaRPr lang="en-US"/>
          </a:p>
        </p:txBody>
      </p:sp>
    </p:spTree>
    <p:extLst>
      <p:ext uri="{BB962C8B-B14F-4D97-AF65-F5344CB8AC3E}">
        <p14:creationId xmlns:p14="http://schemas.microsoft.com/office/powerpoint/2010/main" val="326169438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84</a:t>
            </a:fld>
            <a:endParaRPr lang="en-US"/>
          </a:p>
        </p:txBody>
      </p:sp>
    </p:spTree>
    <p:extLst>
      <p:ext uri="{BB962C8B-B14F-4D97-AF65-F5344CB8AC3E}">
        <p14:creationId xmlns:p14="http://schemas.microsoft.com/office/powerpoint/2010/main" val="343401195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85</a:t>
            </a:fld>
            <a:endParaRPr lang="en-US"/>
          </a:p>
        </p:txBody>
      </p:sp>
      <p:sp>
        <p:nvSpPr>
          <p:cNvPr id="918530" name="Rectangle 2"/>
          <p:cNvSpPr>
            <a:spLocks noGrp="1" noChangeArrowheads="1"/>
          </p:cNvSpPr>
          <p:nvPr>
            <p:ph type="title"/>
          </p:nvPr>
        </p:nvSpPr>
        <p:spPr/>
        <p:txBody>
          <a:bodyPr/>
          <a:lstStyle/>
          <a:p>
            <a:r>
              <a:rPr lang="en-US" sz="3550" dirty="0" smtClean="0"/>
              <a:t>Symposium </a:t>
            </a:r>
            <a:r>
              <a:rPr lang="en-US" sz="3550" dirty="0" smtClean="0"/>
              <a:t>2016 </a:t>
            </a:r>
            <a:r>
              <a:rPr lang="en-US" sz="3550" dirty="0" smtClean="0"/>
              <a:t>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(17/18)</a:t>
            </a:r>
          </a:p>
          <a:p>
            <a:pPr lvl="1">
              <a:spcBef>
                <a:spcPts val="0"/>
              </a:spcBef>
            </a:pPr>
            <a:r>
              <a:rPr lang="en-US" sz="2000" dirty="0" smtClean="0"/>
              <a:t>Platinum (1): Intel + HP</a:t>
            </a:r>
            <a:endParaRPr lang="en-US" sz="2000" dirty="0"/>
          </a:p>
          <a:p>
            <a:pPr lvl="1">
              <a:spcBef>
                <a:spcPts val="0"/>
              </a:spcBef>
            </a:pPr>
            <a:r>
              <a:rPr lang="en-US" sz="2000" dirty="0" smtClean="0"/>
              <a:t>Gold (7): Arista Networks, </a:t>
            </a:r>
            <a:r>
              <a:rPr lang="en-US" sz="2000" b="1" dirty="0" smtClean="0">
                <a:solidFill>
                  <a:srgbClr val="CC00CC"/>
                </a:solidFill>
              </a:rPr>
              <a:t>Brocade</a:t>
            </a:r>
            <a:r>
              <a:rPr lang="en-US" sz="2000" dirty="0" smtClean="0"/>
              <a:t>/</a:t>
            </a:r>
            <a:r>
              <a:rPr lang="en-US" sz="2000" dirty="0" err="1" smtClean="0"/>
              <a:t>Lumenate</a:t>
            </a:r>
            <a:r>
              <a:rPr lang="en-US" sz="2000" dirty="0" smtClean="0"/>
              <a:t>, Dell, </a:t>
            </a:r>
            <a:r>
              <a:rPr lang="en-US" sz="2000" dirty="0" err="1" smtClean="0"/>
              <a:t>Mellanox</a:t>
            </a:r>
            <a:r>
              <a:rPr lang="en-US" sz="2000" dirty="0" smtClean="0"/>
              <a:t> Technologies, NVIDIA, </a:t>
            </a:r>
            <a:r>
              <a:rPr lang="en-US" sz="2000" b="1" dirty="0" smtClean="0">
                <a:solidFill>
                  <a:srgbClr val="CC00CC"/>
                </a:solidFill>
              </a:rPr>
              <a:t>Quantum</a:t>
            </a:r>
            <a:r>
              <a:rPr lang="en-US" sz="2000" dirty="0" smtClean="0"/>
              <a:t>,</a:t>
            </a:r>
            <a:r>
              <a:rPr lang="en-US" sz="2000" b="1" dirty="0" smtClean="0">
                <a:solidFill>
                  <a:srgbClr val="CC00CC"/>
                </a:solidFill>
              </a:rPr>
              <a:t> </a:t>
            </a:r>
            <a:r>
              <a:rPr lang="en-US" sz="2000" b="1" dirty="0" err="1" smtClean="0">
                <a:solidFill>
                  <a:srgbClr val="CC00CC"/>
                </a:solidFill>
              </a:rPr>
              <a:t>Qumulo</a:t>
            </a:r>
            <a:endParaRPr lang="en-US" sz="2000" dirty="0"/>
          </a:p>
          <a:p>
            <a:pPr lvl="1">
              <a:spcBef>
                <a:spcPts val="0"/>
              </a:spcBef>
            </a:pPr>
            <a:r>
              <a:rPr lang="en-US" sz="2000" dirty="0" smtClean="0"/>
              <a:t>Silver (4): Cray, </a:t>
            </a:r>
            <a:r>
              <a:rPr lang="en-US" sz="2000" dirty="0" err="1" smtClean="0"/>
              <a:t>DataDirect</a:t>
            </a:r>
            <a:r>
              <a:rPr lang="en-US" sz="2000" dirty="0" smtClean="0"/>
              <a:t> Networks, SGI, Spectra Logic</a:t>
            </a:r>
          </a:p>
          <a:p>
            <a:pPr lvl="1">
              <a:spcBef>
                <a:spcPts val="0"/>
              </a:spcBef>
            </a:pPr>
            <a:r>
              <a:rPr lang="en-US" sz="2000" dirty="0" smtClean="0"/>
              <a:t>Bronze (5/6): Adaptive Computing, Advanced </a:t>
            </a:r>
            <a:r>
              <a:rPr lang="en-US" sz="2000" dirty="0"/>
              <a:t>Clustering </a:t>
            </a:r>
            <a:r>
              <a:rPr lang="en-US" sz="2000" dirty="0" smtClean="0"/>
              <a:t>Technologies, Aspen Systems, </a:t>
            </a:r>
            <a:r>
              <a:rPr lang="en-US" sz="2000" b="1" dirty="0" smtClean="0">
                <a:solidFill>
                  <a:srgbClr val="CC00CC"/>
                </a:solidFill>
              </a:rPr>
              <a:t>Penguin, Pinnacle</a:t>
            </a:r>
            <a:r>
              <a:rPr lang="en-US" sz="2000" dirty="0" smtClean="0"/>
              <a:t>/EMC</a:t>
            </a:r>
          </a:p>
          <a:p>
            <a:pPr>
              <a:spcBef>
                <a:spcPts val="0"/>
              </a:spcBef>
              <a:buNone/>
            </a:pPr>
            <a:r>
              <a:rPr lang="en-US" dirty="0" smtClean="0"/>
              <a:t>Thank you all! Without you, the Symposium couldn’t happen.</a:t>
            </a:r>
          </a:p>
          <a:p>
            <a:pPr>
              <a:spcBef>
                <a:spcPts val="0"/>
              </a:spcBef>
              <a:buNone/>
            </a:pPr>
            <a:r>
              <a:rPr lang="en-US" dirty="0" smtClean="0"/>
              <a:t>Over the past 14 Symposia, we’ve had a total of 84 companies as sponsors – and more than half have repeated (or were acquired by/merged with other sponsors).</a:t>
            </a:r>
            <a:endParaRPr lang="en-US" dirty="0"/>
          </a:p>
        </p:txBody>
      </p:sp>
    </p:spTree>
    <p:extLst>
      <p:ext uri="{BB962C8B-B14F-4D97-AF65-F5344CB8AC3E}">
        <p14:creationId xmlns:p14="http://schemas.microsoft.com/office/powerpoint/2010/main" val="973997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86</a:t>
            </a:fld>
            <a:endParaRPr lang="en-US"/>
          </a:p>
        </p:txBody>
      </p:sp>
      <p:sp>
        <p:nvSpPr>
          <p:cNvPr id="918530" name="Rectangle 2"/>
          <p:cNvSpPr>
            <a:spLocks noGrp="1" noChangeArrowheads="1"/>
          </p:cNvSpPr>
          <p:nvPr>
            <p:ph type="title"/>
          </p:nvPr>
        </p:nvSpPr>
        <p:spPr/>
        <p:txBody>
          <a:bodyPr/>
          <a:lstStyle/>
          <a:p>
            <a:r>
              <a:rPr lang="en-US" sz="3550" dirty="0" smtClean="0"/>
              <a:t>Symposium </a:t>
            </a:r>
            <a:r>
              <a:rPr lang="en-US" sz="3550" dirty="0" smtClean="0"/>
              <a:t>2016 </a:t>
            </a:r>
            <a:r>
              <a:rPr lang="en-US" sz="3550" dirty="0" smtClean="0"/>
              <a:t>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(17/18)</a:t>
            </a:r>
          </a:p>
          <a:p>
            <a:pPr lvl="1">
              <a:spcBef>
                <a:spcPts val="0"/>
              </a:spcBef>
            </a:pPr>
            <a:r>
              <a:rPr lang="en-US" sz="2000" dirty="0" smtClean="0"/>
              <a:t>Platinum/Lunch </a:t>
            </a:r>
            <a:r>
              <a:rPr lang="en-US" sz="2000" dirty="0" smtClean="0"/>
              <a:t>(1): </a:t>
            </a:r>
            <a:r>
              <a:rPr lang="en-US" sz="2000" dirty="0" smtClean="0"/>
              <a:t>Hewlett-Packard Enterprise</a:t>
            </a:r>
            <a:endParaRPr lang="en-US" sz="2000" dirty="0"/>
          </a:p>
          <a:p>
            <a:pPr lvl="1">
              <a:spcBef>
                <a:spcPts val="0"/>
              </a:spcBef>
            </a:pPr>
            <a:r>
              <a:rPr lang="en-US" sz="2000" dirty="0" smtClean="0"/>
              <a:t>Gold </a:t>
            </a:r>
            <a:r>
              <a:rPr lang="en-US" sz="2000" dirty="0" smtClean="0"/>
              <a:t>(1): Dell EMC</a:t>
            </a:r>
          </a:p>
          <a:p>
            <a:pPr lvl="1">
              <a:spcBef>
                <a:spcPts val="0"/>
              </a:spcBef>
            </a:pPr>
            <a:r>
              <a:rPr lang="en-US" sz="2000" dirty="0" smtClean="0"/>
              <a:t>Silver (8/10): DDN Storage, Dell EMC, Intel, Lenovo, </a:t>
            </a:r>
            <a:r>
              <a:rPr lang="en-US" sz="2000" dirty="0" err="1" smtClean="0"/>
              <a:t>L</a:t>
            </a:r>
            <a:r>
              <a:rPr lang="en-US" sz="2000" dirty="0" err="1" smtClean="0"/>
              <a:t>umenate</a:t>
            </a:r>
            <a:r>
              <a:rPr lang="en-US" sz="2000" dirty="0" smtClean="0"/>
              <a:t>/Brocade</a:t>
            </a:r>
            <a:r>
              <a:rPr lang="en-US" sz="2000" dirty="0" smtClean="0"/>
              <a:t>, </a:t>
            </a:r>
            <a:r>
              <a:rPr lang="en-US" sz="2000" dirty="0" err="1" smtClean="0"/>
              <a:t>Mellanox</a:t>
            </a:r>
            <a:r>
              <a:rPr lang="en-US" sz="2000" dirty="0" smtClean="0"/>
              <a:t> Technologies</a:t>
            </a:r>
            <a:r>
              <a:rPr lang="en-US" sz="2000" dirty="0" smtClean="0"/>
              <a:t>, Quantum</a:t>
            </a:r>
            <a:r>
              <a:rPr lang="en-US" sz="2000" dirty="0" smtClean="0"/>
              <a:t>, SGI, Spectra Logic/</a:t>
            </a:r>
            <a:r>
              <a:rPr lang="en-US" sz="2000" b="1" dirty="0">
                <a:solidFill>
                  <a:srgbClr val="CC00CC"/>
                </a:solidFill>
              </a:rPr>
              <a:t>A</a:t>
            </a:r>
            <a:r>
              <a:rPr lang="en-US" sz="2000" b="1" dirty="0" smtClean="0">
                <a:solidFill>
                  <a:srgbClr val="CC00CC"/>
                </a:solidFill>
              </a:rPr>
              <a:t>dvanced Systems Group</a:t>
            </a:r>
            <a:endParaRPr lang="en-US" sz="2000" dirty="0"/>
          </a:p>
          <a:p>
            <a:pPr lvl="1">
              <a:spcBef>
                <a:spcPts val="0"/>
              </a:spcBef>
            </a:pPr>
            <a:r>
              <a:rPr lang="en-US" sz="2000" dirty="0" smtClean="0"/>
              <a:t>Bronze (</a:t>
            </a:r>
            <a:r>
              <a:rPr lang="en-US" sz="2000" dirty="0"/>
              <a:t>4</a:t>
            </a:r>
            <a:r>
              <a:rPr lang="en-US" sz="2000" dirty="0" smtClean="0"/>
              <a:t>): </a:t>
            </a:r>
            <a:r>
              <a:rPr lang="en-US" sz="2000" dirty="0" smtClean="0"/>
              <a:t>Adaptive Computing, Advanced </a:t>
            </a:r>
            <a:r>
              <a:rPr lang="en-US" sz="2000" dirty="0"/>
              <a:t>Clustering </a:t>
            </a:r>
            <a:r>
              <a:rPr lang="en-US" sz="2000" dirty="0" smtClean="0"/>
              <a:t>Technologies, </a:t>
            </a:r>
            <a:r>
              <a:rPr lang="en-US" sz="2000" dirty="0" smtClean="0"/>
              <a:t>NVIDIA, Penguin</a:t>
            </a:r>
            <a:endParaRPr lang="en-US" sz="2000" dirty="0" smtClean="0"/>
          </a:p>
          <a:p>
            <a:pPr>
              <a:spcBef>
                <a:spcPts val="0"/>
              </a:spcBef>
              <a:buNone/>
            </a:pPr>
            <a:r>
              <a:rPr lang="en-US" dirty="0" smtClean="0"/>
              <a:t>Thank you all! Without you, the Symposium couldn’t happen.</a:t>
            </a:r>
          </a:p>
          <a:p>
            <a:pPr>
              <a:spcBef>
                <a:spcPts val="0"/>
              </a:spcBef>
              <a:buNone/>
            </a:pPr>
            <a:r>
              <a:rPr lang="en-US" dirty="0" smtClean="0"/>
              <a:t>Over </a:t>
            </a:r>
            <a:r>
              <a:rPr lang="en-US" dirty="0" smtClean="0"/>
              <a:t>the past 14 Symposia, we’ve had a total of </a:t>
            </a:r>
            <a:r>
              <a:rPr lang="en-US" dirty="0" smtClean="0"/>
              <a:t>85 </a:t>
            </a:r>
            <a:r>
              <a:rPr lang="en-US" dirty="0" smtClean="0"/>
              <a:t>companies as sponsors – and </a:t>
            </a:r>
            <a:r>
              <a:rPr lang="en-US" dirty="0" smtClean="0"/>
              <a:t>just over half </a:t>
            </a:r>
            <a:r>
              <a:rPr lang="en-US" dirty="0" smtClean="0"/>
              <a:t>have repeated (or were acquired by/merged with other sponsors).</a:t>
            </a:r>
            <a:endParaRPr lang="en-US" dirty="0"/>
          </a:p>
        </p:txBody>
      </p:sp>
    </p:spTree>
    <p:extLst>
      <p:ext uri="{BB962C8B-B14F-4D97-AF65-F5344CB8AC3E}">
        <p14:creationId xmlns:p14="http://schemas.microsoft.com/office/powerpoint/2010/main" val="275450091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87</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spcBef>
                <a:spcPts val="0"/>
              </a:spcBef>
            </a:pPr>
            <a:r>
              <a:rPr lang="en-US" dirty="0"/>
              <a:t>OU IT</a:t>
            </a:r>
          </a:p>
          <a:p>
            <a:pPr lvl="1">
              <a:spcBef>
                <a:spcPts val="0"/>
              </a:spcBef>
            </a:pPr>
            <a:r>
              <a:rPr lang="en-US" dirty="0"/>
              <a:t>OU CIO/VPIT </a:t>
            </a:r>
            <a:r>
              <a:rPr lang="en-US" dirty="0" smtClean="0"/>
              <a:t>Loretta Early</a:t>
            </a:r>
          </a:p>
          <a:p>
            <a:pPr lvl="1">
              <a:spcBef>
                <a:spcPts val="0"/>
              </a:spcBef>
            </a:pPr>
            <a:r>
              <a:rPr lang="en-US" dirty="0" smtClean="0"/>
              <a:t>Symposium committee: </a:t>
            </a:r>
            <a:r>
              <a:rPr lang="en-US" dirty="0" smtClean="0"/>
              <a:t>Dana </a:t>
            </a:r>
            <a:r>
              <a:rPr lang="en-US" dirty="0" smtClean="0"/>
              <a:t>Brunson (OSU), Debi </a:t>
            </a:r>
            <a:r>
              <a:rPr lang="en-US" dirty="0" err="1" smtClean="0"/>
              <a:t>Gentis</a:t>
            </a:r>
            <a:r>
              <a:rPr lang="en-US" dirty="0" smtClean="0"/>
              <a:t> (OU</a:t>
            </a:r>
            <a:r>
              <a:rPr lang="en-US" dirty="0" smtClean="0"/>
              <a:t>)</a:t>
            </a:r>
            <a:endParaRPr lang="en-US" dirty="0" smtClean="0"/>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a:t>
            </a:r>
            <a:r>
              <a:rPr lang="en-US" dirty="0"/>
              <a:t>Patrick </a:t>
            </a:r>
            <a:r>
              <a:rPr lang="en-US" dirty="0" smtClean="0"/>
              <a:t>Calhoun, Kali McLennan, Jason </a:t>
            </a:r>
            <a:r>
              <a:rPr lang="en-US" dirty="0" err="1" smtClean="0"/>
              <a:t>Speckman</a:t>
            </a:r>
            <a:r>
              <a:rPr lang="en-US" dirty="0" smtClean="0"/>
              <a:t>, </a:t>
            </a:r>
            <a:r>
              <a:rPr lang="en-US" dirty="0" smtClean="0"/>
              <a:t>Brett Zimmerman</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90931969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Dan </a:t>
            </a:r>
            <a:r>
              <a:rPr lang="en-US" dirty="0" err="1" smtClean="0"/>
              <a:t>Stanzione</a:t>
            </a:r>
            <a:r>
              <a:rPr lang="en-US" dirty="0" smtClean="0"/>
              <a:t>, Texas Advanced Computing Center, University of Texas at Austin</a:t>
            </a:r>
            <a:endParaRPr lang="en-US" dirty="0" smtClean="0"/>
          </a:p>
          <a:p>
            <a:r>
              <a:rPr lang="en-US" dirty="0" smtClean="0"/>
              <a:t>Suresh </a:t>
            </a:r>
            <a:r>
              <a:rPr lang="en-US" dirty="0" err="1" smtClean="0"/>
              <a:t>Marru</a:t>
            </a:r>
            <a:r>
              <a:rPr lang="en-US" dirty="0" smtClean="0"/>
              <a:t>, Indiana University (lightning talk)</a:t>
            </a:r>
          </a:p>
          <a:p>
            <a:r>
              <a:rPr lang="en-US" dirty="0"/>
              <a:t>Vas </a:t>
            </a:r>
            <a:r>
              <a:rPr lang="en-US" dirty="0" err="1" smtClean="0"/>
              <a:t>Vasiliadis</a:t>
            </a:r>
            <a:r>
              <a:rPr lang="en-US" dirty="0" smtClean="0"/>
              <a:t>, Globus/University of Chicago</a:t>
            </a:r>
            <a:endParaRPr lang="en-US" dirty="0"/>
          </a:p>
          <a:p>
            <a:r>
              <a:rPr lang="en-US" dirty="0" smtClean="0"/>
              <a:t>Stephen </a:t>
            </a:r>
            <a:r>
              <a:rPr lang="en-US" dirty="0" smtClean="0"/>
              <a:t>Wheat, </a:t>
            </a:r>
            <a:r>
              <a:rPr lang="en-US" dirty="0" smtClean="0"/>
              <a:t>Hewlett-Packard Enterprise </a:t>
            </a:r>
            <a:r>
              <a:rPr lang="en-US" dirty="0" smtClean="0"/>
              <a:t>(</a:t>
            </a:r>
            <a:r>
              <a:rPr lang="en-US" dirty="0" smtClean="0"/>
              <a:t>Platinum/Lunch sponsor)</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88</a:t>
            </a:fld>
            <a:endParaRPr lang="en-US"/>
          </a:p>
        </p:txBody>
      </p:sp>
    </p:spTree>
    <p:extLst>
      <p:ext uri="{BB962C8B-B14F-4D97-AF65-F5344CB8AC3E}">
        <p14:creationId xmlns:p14="http://schemas.microsoft.com/office/powerpoint/2010/main" val="360784360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a:t>
            </a:r>
            <a:r>
              <a:rPr lang="en-US" dirty="0" smtClean="0"/>
              <a:t>Speaker</a:t>
            </a:r>
            <a:endParaRPr lang="en-US" dirty="0"/>
          </a:p>
        </p:txBody>
      </p:sp>
      <p:sp>
        <p:nvSpPr>
          <p:cNvPr id="3" name="Content Placeholder 2"/>
          <p:cNvSpPr>
            <a:spLocks noGrp="1"/>
          </p:cNvSpPr>
          <p:nvPr>
            <p:ph idx="1"/>
          </p:nvPr>
        </p:nvSpPr>
        <p:spPr/>
        <p:txBody>
          <a:bodyPr/>
          <a:lstStyle/>
          <a:p>
            <a:r>
              <a:rPr lang="en-US" dirty="0" err="1"/>
              <a:t>Nishanth</a:t>
            </a:r>
            <a:r>
              <a:rPr lang="en-US" dirty="0"/>
              <a:t> </a:t>
            </a:r>
            <a:r>
              <a:rPr lang="en-US" dirty="0" err="1"/>
              <a:t>Dandapanthula</a:t>
            </a:r>
            <a:r>
              <a:rPr lang="en-US" dirty="0"/>
              <a:t>, Dell Technologies</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89</a:t>
            </a:fld>
            <a:endParaRPr lang="en-US"/>
          </a:p>
        </p:txBody>
      </p:sp>
    </p:spTree>
    <p:extLst>
      <p:ext uri="{BB962C8B-B14F-4D97-AF65-F5344CB8AC3E}">
        <p14:creationId xmlns:p14="http://schemas.microsoft.com/office/powerpoint/2010/main" val="3518044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100" dirty="0"/>
              <a:t>Marcus A. Bond, Southeast Missouri State University</a:t>
            </a:r>
          </a:p>
          <a:p>
            <a:pPr marL="514350" indent="-514350">
              <a:spcBef>
                <a:spcPts val="0"/>
              </a:spcBef>
              <a:buClrTx/>
              <a:buSzPct val="100000"/>
              <a:buFont typeface="+mj-lt"/>
              <a:buAutoNum type="arabicPeriod"/>
            </a:pPr>
            <a:r>
              <a:rPr lang="en-US" sz="2100" dirty="0"/>
              <a:t>Dana Brunson, Oklahoma State University</a:t>
            </a:r>
          </a:p>
          <a:p>
            <a:pPr marL="514350" indent="-514350">
              <a:spcBef>
                <a:spcPts val="0"/>
              </a:spcBef>
              <a:buClrTx/>
              <a:buSzPct val="100000"/>
              <a:buFont typeface="+mj-lt"/>
              <a:buAutoNum type="arabicPeriod"/>
            </a:pPr>
            <a:r>
              <a:rPr lang="en-US" sz="2100" dirty="0"/>
              <a:t>Shane </a:t>
            </a:r>
            <a:r>
              <a:rPr lang="en-US" sz="2100" dirty="0" err="1"/>
              <a:t>Corder</a:t>
            </a:r>
            <a:r>
              <a:rPr lang="en-US" sz="2100" dirty="0"/>
              <a:t>, Children's Mercy Kansas City</a:t>
            </a:r>
          </a:p>
          <a:p>
            <a:pPr marL="514350" indent="-514350">
              <a:spcBef>
                <a:spcPts val="0"/>
              </a:spcBef>
              <a:buClrTx/>
              <a:buSzPct val="100000"/>
              <a:buFont typeface="+mj-lt"/>
              <a:buAutoNum type="arabicPeriod"/>
            </a:pPr>
            <a:r>
              <a:rPr lang="en-US" sz="2100" dirty="0" err="1"/>
              <a:t>Nishanth</a:t>
            </a:r>
            <a:r>
              <a:rPr lang="en-US" sz="2100" dirty="0"/>
              <a:t> </a:t>
            </a:r>
            <a:r>
              <a:rPr lang="en-US" sz="2100" dirty="0" err="1"/>
              <a:t>Dandapanthula</a:t>
            </a:r>
            <a:r>
              <a:rPr lang="en-US" sz="2100" dirty="0"/>
              <a:t>, Dell Technologies</a:t>
            </a:r>
          </a:p>
          <a:p>
            <a:pPr marL="514350" indent="-514350">
              <a:spcBef>
                <a:spcPts val="0"/>
              </a:spcBef>
              <a:buClrTx/>
              <a:buSzPct val="100000"/>
              <a:buFont typeface="+mj-lt"/>
              <a:buAutoNum type="arabicPeriod"/>
            </a:pPr>
            <a:r>
              <a:rPr lang="en-US" sz="2100" dirty="0"/>
              <a:t>Brady Deetz, Laureate Institute for Brain Research</a:t>
            </a:r>
          </a:p>
          <a:p>
            <a:pPr marL="514350" indent="-514350">
              <a:spcBef>
                <a:spcPts val="0"/>
              </a:spcBef>
              <a:buClrTx/>
              <a:buSzPct val="100000"/>
              <a:buFont typeface="+mj-lt"/>
              <a:buAutoNum type="arabicPeriod"/>
            </a:pPr>
            <a:r>
              <a:rPr lang="en-US" sz="2100" dirty="0"/>
              <a:t>Karl </a:t>
            </a:r>
            <a:r>
              <a:rPr lang="en-US" sz="2100" dirty="0" err="1"/>
              <a:t>Frinkle</a:t>
            </a:r>
            <a:r>
              <a:rPr lang="en-US" sz="2100" dirty="0"/>
              <a:t>, Southeastern Oklahoma State University</a:t>
            </a:r>
          </a:p>
          <a:p>
            <a:pPr marL="514350" indent="-514350">
              <a:spcBef>
                <a:spcPts val="0"/>
              </a:spcBef>
              <a:buClrTx/>
              <a:buSzPct val="100000"/>
              <a:buFont typeface="+mj-lt"/>
              <a:buAutoNum type="arabicPeriod"/>
            </a:pPr>
            <a:r>
              <a:rPr lang="en-US" sz="2100" dirty="0"/>
              <a:t>Kyle Hutson, Kansas State </a:t>
            </a:r>
            <a:r>
              <a:rPr lang="en-US" sz="2100" dirty="0" smtClean="0"/>
              <a:t>University</a:t>
            </a:r>
            <a:endParaRPr lang="en-US" sz="2100" dirty="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100" dirty="0"/>
              <a:t>Mark </a:t>
            </a:r>
            <a:r>
              <a:rPr lang="en-US" sz="2100" dirty="0" err="1"/>
              <a:t>Laufersweiler</a:t>
            </a:r>
            <a:r>
              <a:rPr lang="en-US" sz="2100" dirty="0"/>
              <a:t>, University of Oklahoma</a:t>
            </a:r>
          </a:p>
          <a:p>
            <a:pPr marL="514350" indent="-514350">
              <a:spcBef>
                <a:spcPts val="0"/>
              </a:spcBef>
              <a:buClrTx/>
              <a:buSzPct val="100000"/>
              <a:buFont typeface="+mj-lt"/>
              <a:buAutoNum type="arabicPeriod" startAt="8"/>
            </a:pPr>
            <a:r>
              <a:rPr lang="en-US" sz="2100" dirty="0"/>
              <a:t>Evan </a:t>
            </a:r>
            <a:r>
              <a:rPr lang="en-US" sz="2100" dirty="0" err="1"/>
              <a:t>Lemley</a:t>
            </a:r>
            <a:r>
              <a:rPr lang="en-US" sz="2100" dirty="0"/>
              <a:t>, University of Central Oklahoma</a:t>
            </a:r>
          </a:p>
          <a:p>
            <a:pPr marL="514350" indent="-514350">
              <a:spcBef>
                <a:spcPts val="0"/>
              </a:spcBef>
              <a:buClrTx/>
              <a:buSzPct val="100000"/>
              <a:buFont typeface="+mj-lt"/>
              <a:buAutoNum type="arabicPeriod" startAt="8"/>
            </a:pPr>
            <a:r>
              <a:rPr lang="en-US" sz="2100" dirty="0"/>
              <a:t>Suresh </a:t>
            </a:r>
            <a:r>
              <a:rPr lang="en-US" sz="2100" dirty="0" err="1"/>
              <a:t>Marru</a:t>
            </a:r>
            <a:r>
              <a:rPr lang="en-US" sz="2100" dirty="0"/>
              <a:t>, Indiana University</a:t>
            </a:r>
          </a:p>
          <a:p>
            <a:pPr marL="514350" indent="-514350">
              <a:spcBef>
                <a:spcPts val="0"/>
              </a:spcBef>
              <a:buClrTx/>
              <a:buSzPct val="100000"/>
              <a:buFont typeface="+mj-lt"/>
              <a:buAutoNum type="arabicPeriod" startAt="8"/>
            </a:pPr>
            <a:r>
              <a:rPr lang="en-US" sz="2100" dirty="0" err="1"/>
              <a:t>Perdeep</a:t>
            </a:r>
            <a:r>
              <a:rPr lang="en-US" sz="2100" dirty="0"/>
              <a:t> K. Mehta, </a:t>
            </a:r>
            <a:r>
              <a:rPr lang="en-US" sz="2100" dirty="0" smtClean="0"/>
              <a:t>The Samuel </a:t>
            </a:r>
            <a:r>
              <a:rPr lang="en-US" sz="2100" dirty="0"/>
              <a:t>Roberts Noble Foundation</a:t>
            </a:r>
          </a:p>
          <a:p>
            <a:pPr marL="514350" indent="-514350">
              <a:spcBef>
                <a:spcPts val="0"/>
              </a:spcBef>
              <a:buClrTx/>
              <a:buSzPct val="100000"/>
              <a:buFont typeface="+mj-lt"/>
              <a:buAutoNum type="arabicPeriod" startAt="8"/>
            </a:pPr>
            <a:r>
              <a:rPr lang="en-US" sz="2100" dirty="0"/>
              <a:t>Mike Morris, Southeastern Oklahoma State University</a:t>
            </a:r>
          </a:p>
          <a:p>
            <a:pPr marL="514350" indent="-514350">
              <a:spcBef>
                <a:spcPts val="0"/>
              </a:spcBef>
              <a:buClrTx/>
              <a:buSzPct val="100000"/>
              <a:buFont typeface="+mj-lt"/>
              <a:buAutoNum type="arabicPeriod" startAt="8"/>
            </a:pPr>
            <a:r>
              <a:rPr lang="en-US" sz="2100" dirty="0"/>
              <a:t>Horst </a:t>
            </a:r>
            <a:r>
              <a:rPr lang="en-US" sz="2100" dirty="0" err="1"/>
              <a:t>Severini</a:t>
            </a:r>
            <a:r>
              <a:rPr lang="en-US" sz="2100" dirty="0"/>
              <a:t>, University of Oklahoma</a:t>
            </a:r>
          </a:p>
          <a:p>
            <a:pPr marL="514350" indent="-514350">
              <a:spcBef>
                <a:spcPts val="0"/>
              </a:spcBef>
              <a:buClrTx/>
              <a:buSzPct val="100000"/>
              <a:buFont typeface="+mj-lt"/>
              <a:buAutoNum type="arabicPeriod" startAt="8"/>
            </a:pPr>
            <a:r>
              <a:rPr lang="en-US" sz="2100" dirty="0"/>
              <a:t>Nathan </a:t>
            </a:r>
            <a:r>
              <a:rPr lang="en-US" sz="2100" dirty="0" err="1"/>
              <a:t>Sloat</a:t>
            </a:r>
            <a:r>
              <a:rPr lang="en-US" sz="2100" dirty="0"/>
              <a:t>, University of Oklahoma</a:t>
            </a:r>
          </a:p>
          <a:p>
            <a:pPr marL="514350" indent="-514350">
              <a:spcBef>
                <a:spcPts val="0"/>
              </a:spcBef>
              <a:buClrTx/>
              <a:buSzPct val="100000"/>
              <a:buFont typeface="+mj-lt"/>
              <a:buAutoNum type="arabicPeriod" startAt="8"/>
            </a:pPr>
            <a:r>
              <a:rPr lang="en-US" sz="2100" dirty="0"/>
              <a:t>Neal N. </a:t>
            </a:r>
            <a:r>
              <a:rPr lang="en-US" sz="2100" dirty="0" err="1"/>
              <a:t>Xiong</a:t>
            </a:r>
            <a:r>
              <a:rPr lang="en-US" sz="2100" dirty="0"/>
              <a:t>, Southwestern Oklahoma State University</a:t>
            </a:r>
            <a:endParaRPr lang="en-US" sz="21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9</a:t>
            </a:fld>
            <a:endParaRPr lang="en-US"/>
          </a:p>
        </p:txBody>
      </p:sp>
    </p:spTree>
    <p:extLst>
      <p:ext uri="{BB962C8B-B14F-4D97-AF65-F5344CB8AC3E}">
        <p14:creationId xmlns:p14="http://schemas.microsoft.com/office/powerpoint/2010/main" val="291058806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100" dirty="0"/>
              <a:t>Marcus A. Bond, Southeast Missouri State University</a:t>
            </a:r>
          </a:p>
          <a:p>
            <a:pPr marL="514350" indent="-514350">
              <a:spcBef>
                <a:spcPts val="0"/>
              </a:spcBef>
              <a:buClrTx/>
              <a:buSzPct val="100000"/>
              <a:buFont typeface="+mj-lt"/>
              <a:buAutoNum type="arabicPeriod"/>
            </a:pPr>
            <a:r>
              <a:rPr lang="en-US" sz="2100" dirty="0"/>
              <a:t>Dana Brunson, Oklahoma State University</a:t>
            </a:r>
          </a:p>
          <a:p>
            <a:pPr marL="514350" indent="-514350">
              <a:spcBef>
                <a:spcPts val="0"/>
              </a:spcBef>
              <a:buClrTx/>
              <a:buSzPct val="100000"/>
              <a:buFont typeface="+mj-lt"/>
              <a:buAutoNum type="arabicPeriod"/>
            </a:pPr>
            <a:r>
              <a:rPr lang="en-US" sz="2100" dirty="0"/>
              <a:t>Shane </a:t>
            </a:r>
            <a:r>
              <a:rPr lang="en-US" sz="2100" dirty="0" err="1"/>
              <a:t>Corder</a:t>
            </a:r>
            <a:r>
              <a:rPr lang="en-US" sz="2100" dirty="0"/>
              <a:t>, Children's Mercy Kansas City</a:t>
            </a:r>
          </a:p>
          <a:p>
            <a:pPr marL="514350" indent="-514350">
              <a:spcBef>
                <a:spcPts val="0"/>
              </a:spcBef>
              <a:buClrTx/>
              <a:buSzPct val="100000"/>
              <a:buFont typeface="+mj-lt"/>
              <a:buAutoNum type="arabicPeriod"/>
            </a:pPr>
            <a:r>
              <a:rPr lang="en-US" sz="2100" dirty="0" err="1"/>
              <a:t>Nishanth</a:t>
            </a:r>
            <a:r>
              <a:rPr lang="en-US" sz="2100" dirty="0"/>
              <a:t> </a:t>
            </a:r>
            <a:r>
              <a:rPr lang="en-US" sz="2100" dirty="0" err="1"/>
              <a:t>Dandapanthula</a:t>
            </a:r>
            <a:r>
              <a:rPr lang="en-US" sz="2100" dirty="0"/>
              <a:t>, Dell Technologies</a:t>
            </a:r>
          </a:p>
          <a:p>
            <a:pPr marL="514350" indent="-514350">
              <a:spcBef>
                <a:spcPts val="0"/>
              </a:spcBef>
              <a:buClrTx/>
              <a:buSzPct val="100000"/>
              <a:buFont typeface="+mj-lt"/>
              <a:buAutoNum type="arabicPeriod"/>
            </a:pPr>
            <a:r>
              <a:rPr lang="en-US" sz="2100" dirty="0"/>
              <a:t>Brady Deetz, Laureate Institute for Brain Research</a:t>
            </a:r>
          </a:p>
          <a:p>
            <a:pPr marL="514350" indent="-514350">
              <a:spcBef>
                <a:spcPts val="0"/>
              </a:spcBef>
              <a:buClrTx/>
              <a:buSzPct val="100000"/>
              <a:buFont typeface="+mj-lt"/>
              <a:buAutoNum type="arabicPeriod"/>
            </a:pPr>
            <a:r>
              <a:rPr lang="en-US" sz="2100" dirty="0"/>
              <a:t>Karl </a:t>
            </a:r>
            <a:r>
              <a:rPr lang="en-US" sz="2100" dirty="0" err="1"/>
              <a:t>Frinkle</a:t>
            </a:r>
            <a:r>
              <a:rPr lang="en-US" sz="2100" dirty="0"/>
              <a:t>, Southeastern Oklahoma State University</a:t>
            </a:r>
          </a:p>
          <a:p>
            <a:pPr marL="514350" indent="-514350">
              <a:spcBef>
                <a:spcPts val="0"/>
              </a:spcBef>
              <a:buClrTx/>
              <a:buSzPct val="100000"/>
              <a:buFont typeface="+mj-lt"/>
              <a:buAutoNum type="arabicPeriod"/>
            </a:pPr>
            <a:r>
              <a:rPr lang="en-US" sz="2100" dirty="0"/>
              <a:t>Kyle Hutson, Kansas State </a:t>
            </a:r>
            <a:r>
              <a:rPr lang="en-US" sz="2100" dirty="0" smtClean="0"/>
              <a:t>University</a:t>
            </a:r>
            <a:endParaRPr lang="en-US" sz="2100" dirty="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100" dirty="0"/>
              <a:t>Mark </a:t>
            </a:r>
            <a:r>
              <a:rPr lang="en-US" sz="2100" dirty="0" err="1"/>
              <a:t>Laufersweiler</a:t>
            </a:r>
            <a:r>
              <a:rPr lang="en-US" sz="2100" dirty="0"/>
              <a:t>, University of Oklahoma</a:t>
            </a:r>
          </a:p>
          <a:p>
            <a:pPr marL="514350" indent="-514350">
              <a:spcBef>
                <a:spcPts val="0"/>
              </a:spcBef>
              <a:buClrTx/>
              <a:buSzPct val="100000"/>
              <a:buFont typeface="+mj-lt"/>
              <a:buAutoNum type="arabicPeriod" startAt="8"/>
            </a:pPr>
            <a:r>
              <a:rPr lang="en-US" sz="2100" dirty="0"/>
              <a:t>Evan </a:t>
            </a:r>
            <a:r>
              <a:rPr lang="en-US" sz="2100" dirty="0" err="1"/>
              <a:t>Lemley</a:t>
            </a:r>
            <a:r>
              <a:rPr lang="en-US" sz="2100" dirty="0"/>
              <a:t>, University of Central Oklahoma</a:t>
            </a:r>
          </a:p>
          <a:p>
            <a:pPr marL="514350" indent="-514350">
              <a:spcBef>
                <a:spcPts val="0"/>
              </a:spcBef>
              <a:buClrTx/>
              <a:buSzPct val="100000"/>
              <a:buFont typeface="+mj-lt"/>
              <a:buAutoNum type="arabicPeriod" startAt="8"/>
            </a:pPr>
            <a:r>
              <a:rPr lang="en-US" sz="2100" dirty="0"/>
              <a:t>Suresh </a:t>
            </a:r>
            <a:r>
              <a:rPr lang="en-US" sz="2100" dirty="0" err="1"/>
              <a:t>Marru</a:t>
            </a:r>
            <a:r>
              <a:rPr lang="en-US" sz="2100" dirty="0"/>
              <a:t>, Indiana University</a:t>
            </a:r>
          </a:p>
          <a:p>
            <a:pPr marL="514350" indent="-514350">
              <a:spcBef>
                <a:spcPts val="0"/>
              </a:spcBef>
              <a:buClrTx/>
              <a:buSzPct val="100000"/>
              <a:buFont typeface="+mj-lt"/>
              <a:buAutoNum type="arabicPeriod" startAt="8"/>
            </a:pPr>
            <a:r>
              <a:rPr lang="en-US" sz="2100" dirty="0" err="1"/>
              <a:t>Perdeep</a:t>
            </a:r>
            <a:r>
              <a:rPr lang="en-US" sz="2100" dirty="0"/>
              <a:t> K. Mehta, </a:t>
            </a:r>
            <a:r>
              <a:rPr lang="en-US" sz="2100" dirty="0" smtClean="0"/>
              <a:t>The Samuel </a:t>
            </a:r>
            <a:r>
              <a:rPr lang="en-US" sz="2100" dirty="0"/>
              <a:t>Roberts Noble Foundation</a:t>
            </a:r>
          </a:p>
          <a:p>
            <a:pPr marL="514350" indent="-514350">
              <a:spcBef>
                <a:spcPts val="0"/>
              </a:spcBef>
              <a:buClrTx/>
              <a:buSzPct val="100000"/>
              <a:buFont typeface="+mj-lt"/>
              <a:buAutoNum type="arabicPeriod" startAt="8"/>
            </a:pPr>
            <a:r>
              <a:rPr lang="en-US" sz="2100" dirty="0"/>
              <a:t>Mike Morris, Southeastern Oklahoma State University</a:t>
            </a:r>
          </a:p>
          <a:p>
            <a:pPr marL="514350" indent="-514350">
              <a:spcBef>
                <a:spcPts val="0"/>
              </a:spcBef>
              <a:buClrTx/>
              <a:buSzPct val="100000"/>
              <a:buFont typeface="+mj-lt"/>
              <a:buAutoNum type="arabicPeriod" startAt="8"/>
            </a:pPr>
            <a:r>
              <a:rPr lang="en-US" sz="2100" dirty="0"/>
              <a:t>Horst </a:t>
            </a:r>
            <a:r>
              <a:rPr lang="en-US" sz="2100" dirty="0" err="1"/>
              <a:t>Severini</a:t>
            </a:r>
            <a:r>
              <a:rPr lang="en-US" sz="2100" dirty="0"/>
              <a:t>, University of Oklahoma</a:t>
            </a:r>
          </a:p>
          <a:p>
            <a:pPr marL="514350" indent="-514350">
              <a:spcBef>
                <a:spcPts val="0"/>
              </a:spcBef>
              <a:buClrTx/>
              <a:buSzPct val="100000"/>
              <a:buFont typeface="+mj-lt"/>
              <a:buAutoNum type="arabicPeriod" startAt="8"/>
            </a:pPr>
            <a:r>
              <a:rPr lang="en-US" sz="2100" dirty="0"/>
              <a:t>Nathan </a:t>
            </a:r>
            <a:r>
              <a:rPr lang="en-US" sz="2100" dirty="0" err="1"/>
              <a:t>Sloat</a:t>
            </a:r>
            <a:r>
              <a:rPr lang="en-US" sz="2100" dirty="0"/>
              <a:t>, University of Oklahoma</a:t>
            </a:r>
          </a:p>
          <a:p>
            <a:pPr marL="514350" indent="-514350">
              <a:spcBef>
                <a:spcPts val="0"/>
              </a:spcBef>
              <a:buClrTx/>
              <a:buSzPct val="100000"/>
              <a:buFont typeface="+mj-lt"/>
              <a:buAutoNum type="arabicPeriod" startAt="8"/>
            </a:pPr>
            <a:r>
              <a:rPr lang="en-US" sz="2100" dirty="0"/>
              <a:t>Neal N. </a:t>
            </a:r>
            <a:r>
              <a:rPr lang="en-US" sz="2100" dirty="0" err="1"/>
              <a:t>Xiong</a:t>
            </a:r>
            <a:r>
              <a:rPr lang="en-US" sz="2100" dirty="0"/>
              <a:t>, Southwestern Oklahoma State University</a:t>
            </a:r>
            <a:endParaRPr lang="en-US" sz="21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90</a:t>
            </a:fld>
            <a:endParaRPr lang="en-US"/>
          </a:p>
        </p:txBody>
      </p:sp>
    </p:spTree>
    <p:extLst>
      <p:ext uri="{BB962C8B-B14F-4D97-AF65-F5344CB8AC3E}">
        <p14:creationId xmlns:p14="http://schemas.microsoft.com/office/powerpoint/2010/main" val="363021756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91</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14 </a:t>
            </a:r>
            <a:r>
              <a:rPr lang="en-US" dirty="0" smtClean="0"/>
              <a:t>years.</a:t>
            </a:r>
          </a:p>
        </p:txBody>
      </p:sp>
    </p:spTree>
    <p:extLst>
      <p:ext uri="{BB962C8B-B14F-4D97-AF65-F5344CB8AC3E}">
        <p14:creationId xmlns:p14="http://schemas.microsoft.com/office/powerpoint/2010/main" val="2535653506"/>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Such a bargain!</a:t>
            </a:r>
            <a:endParaRPr lang="en-US" dirty="0"/>
          </a:p>
        </p:txBody>
      </p:sp>
      <p:sp>
        <p:nvSpPr>
          <p:cNvPr id="3" name="Content Placeholder 2"/>
          <p:cNvSpPr>
            <a:spLocks noGrp="1"/>
          </p:cNvSpPr>
          <p:nvPr>
            <p:ph idx="1"/>
          </p:nvPr>
        </p:nvSpPr>
        <p:spPr/>
        <p:txBody>
          <a:bodyPr/>
          <a:lstStyle/>
          <a:p>
            <a:r>
              <a:rPr lang="en-US" dirty="0" smtClean="0"/>
              <a:t>If you want your t-shirt and your </a:t>
            </a:r>
            <a:r>
              <a:rPr lang="en-US" dirty="0" smtClean="0"/>
              <a:t>pen/flashlight/laser pointer, </a:t>
            </a:r>
            <a:r>
              <a:rPr lang="en-US" dirty="0" smtClean="0"/>
              <a:t>all you have to do is give us a completed evaluation form!</a:t>
            </a:r>
          </a:p>
          <a:p>
            <a:r>
              <a:rPr lang="en-US" dirty="0" smtClean="0"/>
              <a:t>It’s that easy!</a:t>
            </a:r>
          </a:p>
          <a:p>
            <a:r>
              <a:rPr lang="en-US" dirty="0" smtClean="0"/>
              <a:t>What a bargain!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92</a:t>
            </a:fld>
            <a:endParaRPr lang="en-US"/>
          </a:p>
        </p:txBody>
      </p:sp>
    </p:spTree>
    <p:extLst>
      <p:ext uri="{BB962C8B-B14F-4D97-AF65-F5344CB8AC3E}">
        <p14:creationId xmlns:p14="http://schemas.microsoft.com/office/powerpoint/2010/main" val="53237586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21 2016</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93</a:t>
            </a:fld>
            <a:endParaRPr lang="en-US"/>
          </a:p>
        </p:txBody>
      </p:sp>
      <p:sp>
        <p:nvSpPr>
          <p:cNvPr id="857090" name="Rectangle 2"/>
          <p:cNvSpPr>
            <a:spLocks noGrp="1" noChangeArrowheads="1"/>
          </p:cNvSpPr>
          <p:nvPr>
            <p:ph type="title"/>
          </p:nvPr>
        </p:nvSpPr>
        <p:spPr/>
        <p:txBody>
          <a:bodyPr/>
          <a:lstStyle/>
          <a:p>
            <a:r>
              <a:rPr lang="en-US" sz="3600" dirty="0"/>
              <a:t>To Learn </a:t>
            </a:r>
            <a:r>
              <a:rPr lang="en-US" sz="3600" dirty="0" smtClean="0"/>
              <a:t>More</a:t>
            </a:r>
            <a:endParaRPr lang="en-US" sz="3600" dirty="0"/>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r>
              <a:rPr lang="en-US" sz="3200" b="1" dirty="0" smtClean="0">
                <a:latin typeface="Courier New" pitchFamily="49" charset="0"/>
                <a:hlinkClick r:id="rId4"/>
              </a:rPr>
              <a:t>/</a:t>
            </a:r>
            <a:endParaRPr lang="en-US" sz="3200" b="1" dirty="0" smtClean="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smtClean="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179161074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428675483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Supplementary</a:t>
            </a:r>
            <a:br>
              <a:rPr lang="en-US" sz="6000" dirty="0" smtClean="0"/>
            </a:br>
            <a:r>
              <a:rPr lang="en-US" sz="6000" dirty="0" smtClean="0"/>
              <a:t>Materials</a:t>
            </a:r>
            <a:endParaRPr lang="en-US" sz="6000" dirty="0"/>
          </a:p>
        </p:txBody>
      </p:sp>
    </p:spTree>
    <p:extLst>
      <p:ext uri="{BB962C8B-B14F-4D97-AF65-F5344CB8AC3E}">
        <p14:creationId xmlns:p14="http://schemas.microsoft.com/office/powerpoint/2010/main" val="1718387777"/>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err="1"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2008-13</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63876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3875162"/>
            <a:ext cx="3276600" cy="2449438"/>
            <a:chOff x="5638800" y="4019622"/>
            <a:chExt cx="3276600" cy="2449438"/>
          </a:xfrm>
        </p:grpSpPr>
        <p:grpSp>
          <p:nvGrpSpPr>
            <p:cNvPr id="7" name="Group 16"/>
            <p:cNvGrpSpPr/>
            <p:nvPr/>
          </p:nvGrpSpPr>
          <p:grpSpPr>
            <a:xfrm>
              <a:off x="5638800" y="4367208"/>
              <a:ext cx="3276600" cy="2101852"/>
              <a:chOff x="5715000" y="4286248"/>
              <a:chExt cx="3276600" cy="2101852"/>
            </a:xfrm>
          </p:grpSpPr>
          <p:pic>
            <p:nvPicPr>
              <p:cNvPr id="9" name="Picture 8" descr="Pages from oksupercompsymp2012_tshirt_final_front_cropped_20120928.png"/>
              <p:cNvPicPr>
                <a:picLocks noChangeAspect="1"/>
              </p:cNvPicPr>
              <p:nvPr/>
            </p:nvPicPr>
            <p:blipFill>
              <a:blip r:embed="rId3" cstate="print"/>
              <a:stretch>
                <a:fillRect/>
              </a:stretch>
            </p:blipFill>
            <p:spPr>
              <a:xfrm>
                <a:off x="5791200" y="4419600"/>
                <a:ext cx="3111190" cy="1968500"/>
              </a:xfrm>
              <a:prstGeom prst="rect">
                <a:avLst/>
              </a:prstGeom>
            </p:spPr>
          </p:pic>
          <p:sp>
            <p:nvSpPr>
              <p:cNvPr id="10" name="Rectangle 9"/>
              <p:cNvSpPr/>
              <p:nvPr/>
            </p:nvSpPr>
            <p:spPr bwMode="auto">
              <a:xfrm>
                <a:off x="5715000" y="4286248"/>
                <a:ext cx="3276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8" name="Picture 7" descr="ocii_oitmp_logo_cropped_20120625.png"/>
            <p:cNvPicPr>
              <a:picLocks noChangeAspect="1"/>
            </p:cNvPicPr>
            <p:nvPr/>
          </p:nvPicPr>
          <p:blipFill>
            <a:blip r:embed="rId4" cstate="print"/>
            <a:stretch>
              <a:fillRect/>
            </a:stretch>
          </p:blipFill>
          <p:spPr>
            <a:xfrm>
              <a:off x="6553201" y="4019622"/>
              <a:ext cx="1777236" cy="999276"/>
            </a:xfrm>
            <a:prstGeom prst="rect">
              <a:avLst/>
            </a:prstGeom>
          </p:spPr>
        </p:pic>
      </p:grpSp>
      <p:sp>
        <p:nvSpPr>
          <p:cNvPr id="31746" name="Footer Placeholder 3"/>
          <p:cNvSpPr>
            <a:spLocks noGrp="1"/>
          </p:cNvSpPr>
          <p:nvPr>
            <p:ph type="ftr" sz="quarter" idx="10"/>
          </p:nvPr>
        </p:nvSpPr>
        <p:spPr>
          <a:noFill/>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97</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non-governmental)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a:p>
            <a:pPr eaLnBrk="1" hangingPunct="1"/>
            <a:r>
              <a:rPr lang="en-US" dirty="0" smtClean="0"/>
              <a:t>Triggered by OK’s NSF </a:t>
            </a:r>
            <a:r>
              <a:rPr lang="en-US" dirty="0" err="1" smtClean="0"/>
              <a:t>EPSCoR</a:t>
            </a:r>
            <a:r>
              <a:rPr lang="en-US" dirty="0" smtClean="0"/>
              <a:t> RII                           Track-1 2008-13.</a:t>
            </a:r>
          </a:p>
        </p:txBody>
      </p:sp>
    </p:spTree>
    <p:extLst>
      <p:ext uri="{BB962C8B-B14F-4D97-AF65-F5344CB8AC3E}">
        <p14:creationId xmlns:p14="http://schemas.microsoft.com/office/powerpoint/2010/main" val="2854953514"/>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98</a:t>
            </a:fld>
            <a:endParaRPr lang="en-US"/>
          </a:p>
        </p:txBody>
      </p:sp>
    </p:spTree>
    <p:extLst>
      <p:ext uri="{BB962C8B-B14F-4D97-AF65-F5344CB8AC3E}">
        <p14:creationId xmlns:p14="http://schemas.microsoft.com/office/powerpoint/2010/main" val="297303986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OneOCII Strategy</a:t>
            </a:r>
            <a:endParaRPr lang="en-US" dirty="0"/>
          </a:p>
        </p:txBody>
      </p:sp>
      <p:sp>
        <p:nvSpPr>
          <p:cNvPr id="3" name="Content Placeholder 2"/>
          <p:cNvSpPr>
            <a:spLocks noGrp="1"/>
          </p:cNvSpPr>
          <p:nvPr>
            <p:ph idx="1"/>
          </p:nvPr>
        </p:nvSpPr>
        <p:spPr/>
        <p:txBody>
          <a:bodyPr/>
          <a:lstStyle/>
          <a:p>
            <a:r>
              <a:rPr lang="en-US" dirty="0" smtClean="0"/>
              <a:t>OneOCII doesn’t exactly have a strategy; it’d be more accurate to say we have an approach:</a:t>
            </a:r>
          </a:p>
          <a:p>
            <a:pPr lvl="1"/>
            <a:r>
              <a:rPr lang="en-US" dirty="0" smtClean="0"/>
              <a:t>Every CI project in the state is part of the larger whole.</a:t>
            </a:r>
          </a:p>
          <a:p>
            <a:pPr lvl="1"/>
            <a:r>
              <a:rPr lang="en-US" dirty="0" smtClean="0"/>
              <a:t>Each new project advances a subset of OneOCII.</a:t>
            </a:r>
          </a:p>
          <a:p>
            <a:pPr lvl="1"/>
            <a:r>
              <a:rPr lang="en-US" dirty="0" smtClean="0"/>
              <a:t>Not all parts of OneOCII advance at the same time.</a:t>
            </a:r>
          </a:p>
          <a:p>
            <a:pPr lvl="1"/>
            <a:r>
              <a:rPr lang="en-US" dirty="0" smtClean="0"/>
              <a:t>Everyone works together on everything.</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21 2016</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99</a:t>
            </a:fld>
            <a:endParaRPr lang="en-US"/>
          </a:p>
        </p:txBody>
      </p:sp>
    </p:spTree>
    <p:extLst>
      <p:ext uri="{BB962C8B-B14F-4D97-AF65-F5344CB8AC3E}">
        <p14:creationId xmlns:p14="http://schemas.microsoft.com/office/powerpoint/2010/main" val="150914844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4.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35.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36.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78"/>
  <p:tag name="NBP" val="1"/>
  <p:tag name="CVB" val="78"/>
  <p:tag name="SPT" val="FALSE"/>
  <p:tag name="BSN" val="78"/>
  <p:tag name="LFXCI" val="0"/>
  <p:tag name="SVT" val="TRUE"/>
  <p:tag name="CII" val="78"/>
</p:tagLst>
</file>

<file path=ppt/tags/tag39.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41.xml><?xml version="1.0" encoding="utf-8"?>
<p:tagLst xmlns:a="http://schemas.openxmlformats.org/drawingml/2006/main" xmlns:r="http://schemas.openxmlformats.org/officeDocument/2006/relationships" xmlns:p="http://schemas.openxmlformats.org/presentationml/2006/main">
  <p:tag name="DUMMACSH" val="TRUE"/>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25032</TotalTime>
  <Words>23514</Words>
  <Application>Microsoft Office PowerPoint</Application>
  <PresentationFormat>On-screen Show (4:3)</PresentationFormat>
  <Paragraphs>2418</Paragraphs>
  <Slides>163</Slides>
  <Notes>133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163</vt:i4>
      </vt:variant>
    </vt:vector>
  </HeadingPairs>
  <TitlesOfParts>
    <vt:vector size="173" baseType="lpstr">
      <vt:lpstr>ＭＳ Ｐゴシック</vt:lpstr>
      <vt:lpstr>Arial</vt:lpstr>
      <vt:lpstr>Arial Black</vt:lpstr>
      <vt:lpstr>Arial Narrow</vt:lpstr>
      <vt:lpstr>Calibri</vt:lpstr>
      <vt:lpstr>Courier New</vt:lpstr>
      <vt:lpstr>Tahoma</vt:lpstr>
      <vt:lpstr>Times New Roman</vt:lpstr>
      <vt:lpstr>Wingdings</vt:lpstr>
      <vt:lpstr>Blends</vt:lpstr>
      <vt:lpstr>OSCER State of the Center</vt:lpstr>
      <vt:lpstr>Use Our Ugly Symposium Website!</vt:lpstr>
      <vt:lpstr>Preregistration Profile 2016</vt:lpstr>
      <vt:lpstr>Attendee Profile 2002-2015</vt:lpstr>
      <vt:lpstr>Symposium 2016 Sponsors: Thank You!</vt:lpstr>
      <vt:lpstr>Thanks!</vt:lpstr>
      <vt:lpstr>Thanks: Plenary Speakers</vt:lpstr>
      <vt:lpstr>Thanks: Gold Sponsor Speaker</vt:lpstr>
      <vt:lpstr>Thanks: Breakout Speakers</vt:lpstr>
      <vt:lpstr>Thanks!</vt:lpstr>
      <vt:lpstr>Outline</vt:lpstr>
      <vt:lpstr>Resources</vt:lpstr>
      <vt:lpstr>Dell Intel Haswell HPC Cluster</vt:lpstr>
      <vt:lpstr>Schooner: non-condominium nodes</vt:lpstr>
      <vt:lpstr>Schooner: non-condominium other</vt:lpstr>
      <vt:lpstr>Schooner: Old Condominium</vt:lpstr>
      <vt:lpstr>Schooner: New Condominium</vt:lpstr>
      <vt:lpstr>Schooner: Peak Speed</vt:lpstr>
      <vt:lpstr>OURcloud</vt:lpstr>
      <vt:lpstr>OURcloud</vt:lpstr>
      <vt:lpstr>Oklahoma PetaStore</vt:lpstr>
      <vt:lpstr>OSCER Personnel</vt:lpstr>
      <vt:lpstr>Accomplishments</vt:lpstr>
      <vt:lpstr> OneOCII Outcomes: Research</vt:lpstr>
      <vt:lpstr>OneOCII Outcomes: Education</vt:lpstr>
      <vt:lpstr>OneOCII Outcomes: Resources</vt:lpstr>
      <vt:lpstr>OCII/OneOCII CI Grants</vt:lpstr>
      <vt:lpstr>Grants That Needed OCII/OneOCII</vt:lpstr>
      <vt:lpstr>Papers About Pieces of OneOCII</vt:lpstr>
      <vt:lpstr>HPC Capacity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Research IT</vt:lpstr>
      <vt:lpstr>Advanced Cyberinfrastructure Research &amp; Education Facilitators 2015-17</vt:lpstr>
      <vt:lpstr>History</vt:lpstr>
      <vt:lpstr>What’s an ACI-REF?</vt:lpstr>
      <vt:lpstr>ACI-REF Grant Objectives #1</vt:lpstr>
      <vt:lpstr>ACI-REF Grant Objectives #2</vt:lpstr>
      <vt:lpstr>Research Projects Part 1</vt:lpstr>
      <vt:lpstr>Research Projects Part 2</vt:lpstr>
      <vt:lpstr>Research Projects Part 3</vt:lpstr>
      <vt:lpstr>ACI-REF Virtual Residency</vt:lpstr>
      <vt:lpstr>Reviewer Comments</vt:lpstr>
      <vt:lpstr>ACI-REF Virtual Residency: Why?</vt:lpstr>
      <vt:lpstr>Lots of Interest</vt:lpstr>
      <vt:lpstr>Lots of Interest (cont’d)</vt:lpstr>
      <vt:lpstr>What Did We Want to Teach?</vt:lpstr>
      <vt:lpstr>What Weren’t We Trying to Do?</vt:lpstr>
      <vt:lpstr>What Was the Hidden Agenda?</vt:lpstr>
      <vt:lpstr>ACI-REF Workshop Agenda 2015</vt:lpstr>
      <vt:lpstr>ACI-REF Workshop Agenda</vt:lpstr>
      <vt:lpstr>Theme #1</vt:lpstr>
      <vt:lpstr>Theme #2</vt:lpstr>
      <vt:lpstr>Themes #3-4</vt:lpstr>
      <vt:lpstr>Newly Funded Workshop Grant!  (Just awarded last week) </vt:lpstr>
      <vt:lpstr>PowerPoint Presentation</vt:lpstr>
      <vt:lpstr>Acknowledgements</vt:lpstr>
      <vt:lpstr>Acknowledgements</vt:lpstr>
      <vt:lpstr>Symposium 2016 Sponsors: Thank You!</vt:lpstr>
      <vt:lpstr>Symposium 2016 Sponsors: Thank You!</vt:lpstr>
      <vt:lpstr>Thanks!</vt:lpstr>
      <vt:lpstr>Thanks: Plenary Speakers</vt:lpstr>
      <vt:lpstr>Thanks: Gold Sponsor Speaker</vt:lpstr>
      <vt:lpstr>Thanks: Breakout Speakers</vt:lpstr>
      <vt:lpstr>Thanks!</vt:lpstr>
      <vt:lpstr>Such a bargain!</vt:lpstr>
      <vt:lpstr>To Learn More</vt:lpstr>
      <vt:lpstr>Thanks for your attention!  Questions?</vt:lpstr>
      <vt:lpstr>Supplementary Materials</vt:lpstr>
      <vt:lpstr>Oklahoma Cyberinfrastructure Initiative 2008-13</vt:lpstr>
      <vt:lpstr>OK Cyberinfrastructure Initiative</vt:lpstr>
      <vt:lpstr>OCII Goals</vt:lpstr>
      <vt:lpstr>OneOCII Strategy</vt:lpstr>
      <vt:lpstr>OCII Service Methodologies Part 1</vt:lpstr>
      <vt:lpstr>OCII Service Methodologies Part 2</vt:lpstr>
      <vt:lpstr>OCII Service Methodologies Part 3</vt:lpstr>
      <vt:lpstr>OCII Institution Profile</vt:lpstr>
      <vt:lpstr>OCII Institution Profile</vt:lpstr>
      <vt:lpstr>OCII Institution Profile</vt:lpstr>
      <vt:lpstr>OCII Institution Profile</vt:lpstr>
      <vt:lpstr>OCII Academic Institutions</vt:lpstr>
      <vt:lpstr>OCII Academic (cont’d)</vt:lpstr>
      <vt:lpstr>OCII Academic (cont’d)</vt:lpstr>
      <vt:lpstr>OCII Non-academic</vt:lpstr>
      <vt:lpstr>OCII Non-academic (cont’d)</vt:lpstr>
      <vt:lpstr> OCII Outcomes: Research</vt:lpstr>
      <vt:lpstr> OCII Outcomes: Research</vt:lpstr>
      <vt:lpstr> OCII Outcomes: MRI Grants</vt:lpstr>
      <vt:lpstr>OCII Outcomes: Education</vt:lpstr>
      <vt:lpstr>OCII Outcomes: Resources</vt:lpstr>
      <vt:lpstr>OK Optical Initiative (NSF EPSCoR C2)</vt:lpstr>
      <vt:lpstr>OK Optical Initiative (NSF EPSCoR C2)</vt:lpstr>
      <vt:lpstr>OK Optical Initiative Side Effects</vt:lpstr>
      <vt:lpstr>OCII HPC (2008-12)</vt:lpstr>
      <vt:lpstr>Education, Outreach, Training, etc</vt:lpstr>
      <vt:lpstr>Supercomputing in Plain English</vt:lpstr>
      <vt:lpstr>SiPE Participants</vt:lpstr>
      <vt:lpstr>Outreach: Presentations &amp; Tours</vt:lpstr>
      <vt:lpstr>Fac/Staff Dev: Summer Workshops</vt:lpstr>
      <vt:lpstr>Fac/Staff Dev: Summer Workshops</vt:lpstr>
      <vt:lpstr>OK IT Mentorship Program</vt:lpstr>
      <vt:lpstr>OneOklahoma Cyberinfrastructure Initiative 2013-18</vt:lpstr>
      <vt:lpstr>PowerPoint Presentation</vt:lpstr>
      <vt:lpstr>NEW! OneOCII</vt:lpstr>
      <vt:lpstr>NSF EPSCoR RII Track-1</vt:lpstr>
      <vt:lpstr>OneOCII HPC</vt:lpstr>
      <vt:lpstr>OK STEM Mentorship Program</vt:lpstr>
      <vt:lpstr>Acknowledgements</vt:lpstr>
      <vt:lpstr>Acknowledgements</vt:lpstr>
      <vt:lpstr>Symposium 2016 Sponsors: Thank You!</vt:lpstr>
      <vt:lpstr>Thanks!</vt:lpstr>
      <vt:lpstr>Thanks: Plenary Speakers</vt:lpstr>
      <vt:lpstr>Thanks: Gold Sponsor Speakers</vt:lpstr>
      <vt:lpstr>Thanks: Breakout Speakers</vt:lpstr>
      <vt:lpstr>Thanks!</vt:lpstr>
      <vt:lpstr>Such a bargain!</vt:lpstr>
      <vt:lpstr>To Learn More</vt:lpstr>
      <vt:lpstr>Thanks for your attention!  Questions?</vt:lpstr>
      <vt:lpstr>OneOklahoma Friction Free Network 2013-15</vt:lpstr>
      <vt:lpstr>NSF CC-NIE Grant</vt:lpstr>
      <vt:lpstr>Objectives</vt:lpstr>
      <vt:lpstr>Initial Science Drivers</vt:lpstr>
      <vt:lpstr>Science Driver: High Energy Physics</vt:lpstr>
      <vt:lpstr>Science Driver: High Energy Physics</vt:lpstr>
      <vt:lpstr>Science Driver: Weather Prediction</vt:lpstr>
      <vt:lpstr>Science Driver: Weather Radar</vt:lpstr>
      <vt:lpstr>Science Driver: Bioinformatics</vt:lpstr>
      <vt:lpstr>Network Deployment Goals</vt:lpstr>
      <vt:lpstr>Network Deployment Goals (cont’d)</vt:lpstr>
      <vt:lpstr>State Diagram (Conceptual)</vt:lpstr>
      <vt:lpstr>State Diagram (Logical)</vt:lpstr>
      <vt:lpstr>Institutional Design</vt:lpstr>
      <vt:lpstr>Institutional Design (cont’d)</vt:lpstr>
      <vt:lpstr>Institutional Diagram (Logical)</vt:lpstr>
      <vt:lpstr>Institutional Diagram (Physical)</vt:lpstr>
      <vt:lpstr>External Connectors</vt:lpstr>
      <vt:lpstr>External Connectors (cont’d)</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663</cp:revision>
  <cp:lastPrinted>1601-01-01T00:00:00Z</cp:lastPrinted>
  <dcterms:created xsi:type="dcterms:W3CDTF">2001-08-18T12:37:15Z</dcterms:created>
  <dcterms:modified xsi:type="dcterms:W3CDTF">2016-09-21T06:51:00Z</dcterms:modified>
</cp:coreProperties>
</file>